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712" r:id="rId4"/>
    <p:sldMasterId id="2147483724" r:id="rId5"/>
    <p:sldMasterId id="2147483728" r:id="rId6"/>
    <p:sldMasterId id="2147483732" r:id="rId7"/>
    <p:sldMasterId id="2147483743" r:id="rId8"/>
  </p:sldMasterIdLst>
  <p:notesMasterIdLst>
    <p:notesMasterId r:id="rId23"/>
  </p:notesMasterIdLst>
  <p:handoutMasterIdLst>
    <p:handoutMasterId r:id="rId24"/>
  </p:handoutMasterIdLst>
  <p:sldIdLst>
    <p:sldId id="256" r:id="rId9"/>
    <p:sldId id="896" r:id="rId10"/>
    <p:sldId id="919" r:id="rId11"/>
    <p:sldId id="901" r:id="rId12"/>
    <p:sldId id="920" r:id="rId13"/>
    <p:sldId id="897" r:id="rId14"/>
    <p:sldId id="915" r:id="rId15"/>
    <p:sldId id="913" r:id="rId16"/>
    <p:sldId id="916" r:id="rId17"/>
    <p:sldId id="917" r:id="rId18"/>
    <p:sldId id="898" r:id="rId19"/>
    <p:sldId id="910" r:id="rId20"/>
    <p:sldId id="911" r:id="rId21"/>
    <p:sldId id="921" r:id="rId22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19A"/>
    <a:srgbClr val="7FC3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5" autoAdjust="0"/>
    <p:restoredTop sz="86391" autoAdjust="0"/>
  </p:normalViewPr>
  <p:slideViewPr>
    <p:cSldViewPr>
      <p:cViewPr>
        <p:scale>
          <a:sx n="90" d="100"/>
          <a:sy n="90" d="100"/>
        </p:scale>
        <p:origin x="-858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294" y="-8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575" cy="51117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9" y="1"/>
            <a:ext cx="3076575" cy="51117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FAEC56A1-E0A9-4BB1-A72A-27180BD16971}" type="datetimeFigureOut">
              <a:rPr lang="fr-FR" smtClean="0"/>
              <a:t>20/04/2018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9" y="9721850"/>
            <a:ext cx="3076575" cy="51117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781B39B4-92F2-4B76-9845-ECD388467C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6144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6363" cy="511731"/>
          </a:xfrm>
          <a:prstGeom prst="rect">
            <a:avLst/>
          </a:prstGeom>
        </p:spPr>
        <p:txBody>
          <a:bodyPr vert="horz" lIns="94729" tIns="47363" rIns="94729" bIns="4736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5" y="2"/>
            <a:ext cx="3076363" cy="511731"/>
          </a:xfrm>
          <a:prstGeom prst="rect">
            <a:avLst/>
          </a:prstGeom>
        </p:spPr>
        <p:txBody>
          <a:bodyPr vert="horz" lIns="94729" tIns="47363" rIns="94729" bIns="47363" rtlCol="0"/>
          <a:lstStyle>
            <a:lvl1pPr algn="r">
              <a:defRPr sz="1200"/>
            </a:lvl1pPr>
          </a:lstStyle>
          <a:p>
            <a:fld id="{D6F02599-0580-4BCE-9578-4430EC414ED1}" type="datetimeFigureOut">
              <a:rPr lang="fr-FR" smtClean="0"/>
              <a:t>20/04/2018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5175"/>
            <a:ext cx="5121275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29" tIns="47363" rIns="94729" bIns="47363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6"/>
          </a:xfrm>
          <a:prstGeom prst="rect">
            <a:avLst/>
          </a:prstGeom>
        </p:spPr>
        <p:txBody>
          <a:bodyPr vert="horz" lIns="94729" tIns="47363" rIns="94729" bIns="47363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6363" cy="511731"/>
          </a:xfrm>
          <a:prstGeom prst="rect">
            <a:avLst/>
          </a:prstGeom>
        </p:spPr>
        <p:txBody>
          <a:bodyPr vert="horz" lIns="94729" tIns="47363" rIns="94729" bIns="4736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4729" tIns="47363" rIns="94729" bIns="47363" rtlCol="0" anchor="b"/>
          <a:lstStyle>
            <a:lvl1pPr algn="r">
              <a:defRPr sz="1200"/>
            </a:lvl1pPr>
          </a:lstStyle>
          <a:p>
            <a:fld id="{B0F0D0CF-AB0C-4202-AF71-D22D4B5DFA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709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0D0CF-AB0C-4202-AF71-D22D4B5DFA1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97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0D0CF-AB0C-4202-AF71-D22D4B5DFA1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879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565C8-0D48-46C5-B258-2CAA18D81A70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908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565C8-0D48-46C5-B258-2CAA18D81A70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719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565C8-0D48-46C5-B258-2CAA18D81A70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401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dirty="0" smtClean="0">
                <a:solidFill>
                  <a:srgbClr val="002060"/>
                </a:solidFill>
              </a:rPr>
              <a:t>Les leçons tirées de l’étape de la présérie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51F5F6-14C5-4BA3-873B-E9716C0385F0}" type="slidenum">
              <a:rPr lang="fr-FR" altLang="fr-FR" smtClean="0"/>
              <a:pPr>
                <a:defRPr/>
              </a:pPr>
              <a:t>6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985007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9013" y="765175"/>
            <a:ext cx="5121275" cy="3840163"/>
          </a:xfrm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FR" altLang="fr-FR" dirty="0" smtClean="0">
                <a:latin typeface="Arial" panose="020B0604020202020204" pitchFamily="34" charset="0"/>
              </a:rPr>
              <a:t>1.Faire des assurés un véritable levier</a:t>
            </a:r>
            <a:br>
              <a:rPr lang="fr-FR" altLang="fr-FR" dirty="0" smtClean="0">
                <a:latin typeface="Arial" panose="020B0604020202020204" pitchFamily="34" charset="0"/>
              </a:rPr>
            </a:br>
            <a:r>
              <a:rPr lang="fr-FR" altLang="fr-FR" dirty="0" smtClean="0">
                <a:latin typeface="Arial" panose="020B0604020202020204" pitchFamily="34" charset="0"/>
              </a:rPr>
              <a:t>•Création de DMP dans les accueils</a:t>
            </a:r>
            <a:br>
              <a:rPr lang="fr-FR" altLang="fr-FR" dirty="0" smtClean="0">
                <a:latin typeface="Arial" panose="020B0604020202020204" pitchFamily="34" charset="0"/>
              </a:rPr>
            </a:br>
            <a:r>
              <a:rPr lang="fr-FR" altLang="fr-FR" dirty="0" smtClean="0">
                <a:latin typeface="Arial" panose="020B0604020202020204" pitchFamily="34" charset="0"/>
              </a:rPr>
              <a:t>•Communication et évènementiel</a:t>
            </a:r>
            <a:br>
              <a:rPr lang="fr-FR" altLang="fr-FR" dirty="0" smtClean="0">
                <a:latin typeface="Arial" panose="020B0604020202020204" pitchFamily="34" charset="0"/>
              </a:rPr>
            </a:br>
            <a:r>
              <a:rPr lang="fr-FR" altLang="fr-FR" dirty="0" smtClean="0">
                <a:latin typeface="Arial" panose="020B0604020202020204" pitchFamily="34" charset="0"/>
              </a:rPr>
              <a:t>•Contacts avec les associations de patients</a:t>
            </a:r>
            <a:br>
              <a:rPr lang="fr-FR" altLang="fr-FR" dirty="0" smtClean="0">
                <a:latin typeface="Arial" panose="020B0604020202020204" pitchFamily="34" charset="0"/>
              </a:rPr>
            </a:br>
            <a:r>
              <a:rPr lang="fr-FR" altLang="fr-FR" dirty="0" smtClean="0">
                <a:latin typeface="Arial" panose="020B0604020202020204" pitchFamily="34" charset="0"/>
              </a:rPr>
              <a:t>2.Accompagnement des établissements</a:t>
            </a:r>
            <a:br>
              <a:rPr lang="fr-FR" altLang="fr-FR" dirty="0" smtClean="0">
                <a:latin typeface="Arial" panose="020B0604020202020204" pitchFamily="34" charset="0"/>
              </a:rPr>
            </a:br>
            <a:r>
              <a:rPr lang="fr-FR" altLang="fr-FR" dirty="0" smtClean="0">
                <a:latin typeface="Arial" panose="020B0604020202020204" pitchFamily="34" charset="0"/>
              </a:rPr>
              <a:t>•Travail partenarial pour faciliter l’alimentation </a:t>
            </a:r>
            <a:br>
              <a:rPr lang="fr-FR" altLang="fr-FR" dirty="0" smtClean="0">
                <a:latin typeface="Arial" panose="020B0604020202020204" pitchFamily="34" charset="0"/>
              </a:rPr>
            </a:br>
            <a:r>
              <a:rPr lang="fr-FR" altLang="fr-FR" dirty="0" smtClean="0">
                <a:latin typeface="Arial" panose="020B0604020202020204" pitchFamily="34" charset="0"/>
              </a:rPr>
              <a:t>•Travail avec les EHPAD</a:t>
            </a:r>
            <a:br>
              <a:rPr lang="fr-FR" altLang="fr-FR" dirty="0" smtClean="0">
                <a:latin typeface="Arial" panose="020B0604020202020204" pitchFamily="34" charset="0"/>
              </a:rPr>
            </a:br>
            <a:r>
              <a:rPr lang="fr-FR" altLang="fr-FR" dirty="0" smtClean="0">
                <a:latin typeface="Arial" panose="020B0604020202020204" pitchFamily="34" charset="0"/>
              </a:rPr>
              <a:t>3.Campagne auprès des professionnels de santé</a:t>
            </a:r>
            <a:br>
              <a:rPr lang="fr-FR" altLang="fr-FR" dirty="0" smtClean="0">
                <a:latin typeface="Arial" panose="020B0604020202020204" pitchFamily="34" charset="0"/>
              </a:rPr>
            </a:br>
            <a:r>
              <a:rPr lang="fr-FR" altLang="fr-FR" dirty="0" smtClean="0">
                <a:latin typeface="Arial" panose="020B0604020202020204" pitchFamily="34" charset="0"/>
              </a:rPr>
              <a:t>•Présentation du DMP aux différentes professions</a:t>
            </a:r>
            <a:br>
              <a:rPr lang="fr-FR" altLang="fr-FR" dirty="0" smtClean="0">
                <a:latin typeface="Arial" panose="020B0604020202020204" pitchFamily="34" charset="0"/>
              </a:rPr>
            </a:br>
            <a:r>
              <a:rPr lang="fr-FR" altLang="fr-FR" dirty="0" smtClean="0">
                <a:latin typeface="Arial" panose="020B0604020202020204" pitchFamily="34" charset="0"/>
              </a:rPr>
              <a:t>•Accompagnement technique pour utilisation de l’outil auprès des PS équipés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911">
              <a:defRPr sz="1500">
                <a:solidFill>
                  <a:srgbClr val="0C419A"/>
                </a:solidFill>
                <a:latin typeface="Arial" panose="020B0604020202020204" pitchFamily="34" charset="0"/>
              </a:defRPr>
            </a:lvl1pPr>
            <a:lvl2pPr defTabSz="955911">
              <a:defRPr sz="1500">
                <a:solidFill>
                  <a:srgbClr val="0C419A"/>
                </a:solidFill>
                <a:latin typeface="Arial" panose="020B0604020202020204" pitchFamily="34" charset="0"/>
              </a:defRPr>
            </a:lvl2pPr>
            <a:lvl3pPr defTabSz="955911">
              <a:defRPr sz="1500">
                <a:solidFill>
                  <a:srgbClr val="0C419A"/>
                </a:solidFill>
                <a:latin typeface="Arial" panose="020B0604020202020204" pitchFamily="34" charset="0"/>
              </a:defRPr>
            </a:lvl3pPr>
            <a:lvl4pPr defTabSz="955911">
              <a:defRPr sz="1500">
                <a:solidFill>
                  <a:srgbClr val="0C419A"/>
                </a:solidFill>
                <a:latin typeface="Arial" panose="020B0604020202020204" pitchFamily="34" charset="0"/>
              </a:defRPr>
            </a:lvl4pPr>
            <a:lvl5pPr defTabSz="955911">
              <a:defRPr sz="1500">
                <a:solidFill>
                  <a:srgbClr val="0C419A"/>
                </a:solidFill>
                <a:latin typeface="Arial" panose="020B0604020202020204" pitchFamily="34" charset="0"/>
              </a:defRPr>
            </a:lvl5pPr>
            <a:lvl6pPr marL="2354403" indent="1646" defTabSz="95591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C419A"/>
                </a:solidFill>
                <a:latin typeface="Arial" panose="020B0604020202020204" pitchFamily="34" charset="0"/>
              </a:defRPr>
            </a:lvl6pPr>
            <a:lvl7pPr marL="2828245" indent="1646" defTabSz="95591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C419A"/>
                </a:solidFill>
                <a:latin typeface="Arial" panose="020B0604020202020204" pitchFamily="34" charset="0"/>
              </a:defRPr>
            </a:lvl7pPr>
            <a:lvl8pPr marL="3302088" indent="1646" defTabSz="95591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C419A"/>
                </a:solidFill>
                <a:latin typeface="Arial" panose="020B0604020202020204" pitchFamily="34" charset="0"/>
              </a:defRPr>
            </a:lvl8pPr>
            <a:lvl9pPr marL="3775930" indent="1646" defTabSz="95591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C419A"/>
                </a:solidFill>
                <a:latin typeface="Arial" panose="020B0604020202020204" pitchFamily="34" charset="0"/>
              </a:defRPr>
            </a:lvl9pPr>
          </a:lstStyle>
          <a:p>
            <a:fld id="{C38392CE-B38C-4D7A-8D0C-C98F52BB1F33}" type="slidenum">
              <a:rPr lang="fr-FR" altLang="fr-FR" sz="1000">
                <a:solidFill>
                  <a:srgbClr val="000000"/>
                </a:solidFill>
              </a:rPr>
              <a:pPr/>
              <a:t>7</a:t>
            </a:fld>
            <a:endParaRPr lang="fr-FR" altLang="fr-FR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688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9013" y="765175"/>
            <a:ext cx="5121275" cy="3840163"/>
          </a:xfrm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FR" altLang="fr-FR" baseline="0" dirty="0" smtClean="0">
                <a:latin typeface="Arial" panose="020B0604020202020204" pitchFamily="34" charset="0"/>
              </a:rPr>
              <a:t>La stratégie de déploiement s’articule autour de trois temps forts : la création, l’alimentation par les structures de soins et l’usage par les professionnels de santé.</a:t>
            </a:r>
          </a:p>
          <a:p>
            <a:r>
              <a:rPr lang="fr-FR" altLang="fr-FR" baseline="0" dirty="0" smtClean="0">
                <a:latin typeface="Arial" panose="020B0604020202020204" pitchFamily="34" charset="0"/>
              </a:rPr>
              <a:t>Les axes prioritaires privilégiés pour le déploiement sont :</a:t>
            </a:r>
          </a:p>
          <a:p>
            <a:r>
              <a:rPr lang="fr-FR" altLang="fr-FR" baseline="0" dirty="0" smtClean="0">
                <a:latin typeface="Arial" panose="020B0604020202020204" pitchFamily="34" charset="0"/>
              </a:rPr>
              <a:t>■La création du plus grand nombre de DMP à travers le canal «Accueil»,</a:t>
            </a:r>
          </a:p>
          <a:p>
            <a:r>
              <a:rPr lang="fr-FR" altLang="fr-FR" baseline="0" dirty="0" smtClean="0">
                <a:latin typeface="Arial" panose="020B0604020202020204" pitchFamily="34" charset="0"/>
              </a:rPr>
              <a:t>■L’alimentation par les établissements de santé,</a:t>
            </a:r>
          </a:p>
          <a:p>
            <a:r>
              <a:rPr lang="fr-FR" altLang="fr-FR" baseline="0" dirty="0" smtClean="0">
                <a:latin typeface="Arial" panose="020B0604020202020204" pitchFamily="34" charset="0"/>
              </a:rPr>
              <a:t>■La consultation et l’alimentation par les professionnels de santé.</a:t>
            </a:r>
          </a:p>
          <a:p>
            <a:r>
              <a:rPr lang="fr-FR" altLang="fr-FR" baseline="0" dirty="0" smtClean="0">
                <a:latin typeface="Arial" panose="020B0604020202020204" pitchFamily="34" charset="0"/>
              </a:rPr>
              <a:t>Le déploiement est structuré en 4 étapes :</a:t>
            </a:r>
          </a:p>
          <a:p>
            <a:r>
              <a:rPr lang="fr-FR" altLang="fr-FR" baseline="0" dirty="0" smtClean="0">
                <a:latin typeface="Arial" panose="020B0604020202020204" pitchFamily="34" charset="0"/>
              </a:rPr>
              <a:t>1.Une phase préparatoire à la généralisation,</a:t>
            </a:r>
          </a:p>
          <a:p>
            <a:r>
              <a:rPr lang="fr-FR" altLang="fr-FR" baseline="0" dirty="0" smtClean="0">
                <a:latin typeface="Arial" panose="020B0604020202020204" pitchFamily="34" charset="0"/>
              </a:rPr>
              <a:t>2.La mise en place du dispositif de création dans les Accueils,</a:t>
            </a:r>
          </a:p>
          <a:p>
            <a:r>
              <a:rPr lang="fr-FR" altLang="fr-FR" baseline="0" dirty="0" smtClean="0">
                <a:latin typeface="Arial" panose="020B0604020202020204" pitchFamily="34" charset="0"/>
              </a:rPr>
              <a:t>3.Une campagne nationale de communication et de «recrutement » par e-mail directement auprès des patients,</a:t>
            </a:r>
          </a:p>
          <a:p>
            <a:r>
              <a:rPr lang="fr-FR" altLang="fr-FR" baseline="0" dirty="0" smtClean="0">
                <a:latin typeface="Arial" panose="020B0604020202020204" pitchFamily="34" charset="0"/>
              </a:rPr>
              <a:t>4.Enfin, toutes les personnes n’ayant pas créé de DMP à la suite du premier mail de « recrutement » seront relancées.</a:t>
            </a:r>
          </a:p>
          <a:p>
            <a:r>
              <a:rPr lang="fr-FR" altLang="fr-FR" baseline="0" dirty="0" smtClean="0">
                <a:latin typeface="Arial" panose="020B0604020202020204" pitchFamily="34" charset="0"/>
              </a:rPr>
              <a:t>L’organisation du déploiement s’articule principalement à 3 niveaux :</a:t>
            </a:r>
          </a:p>
          <a:p>
            <a:r>
              <a:rPr lang="fr-FR" altLang="fr-FR" baseline="0" dirty="0" smtClean="0">
                <a:latin typeface="Arial" panose="020B0604020202020204" pitchFamily="34" charset="0"/>
              </a:rPr>
              <a:t>■Le pilotage du déploiement au niveau national est sous la responsabilité de la CNAMTS,</a:t>
            </a:r>
          </a:p>
          <a:p>
            <a:r>
              <a:rPr lang="fr-FR" altLang="fr-FR" baseline="0" dirty="0" smtClean="0">
                <a:latin typeface="Arial" panose="020B0604020202020204" pitchFamily="34" charset="0"/>
              </a:rPr>
              <a:t>■Elle s’appuie sur des coordonnateurs régionaux qui prennent en charge le pilotage et la coordination des actions des CPAM de leur région,</a:t>
            </a:r>
          </a:p>
          <a:p>
            <a:r>
              <a:rPr lang="fr-FR" altLang="fr-FR" baseline="0" dirty="0" smtClean="0">
                <a:latin typeface="Arial" panose="020B0604020202020204" pitchFamily="34" charset="0"/>
              </a:rPr>
              <a:t>■Le chef de projet DMP en CPAM est responsable de l’organisation et de la réalisation des chantiers de déploiement du DMP pour son département.</a:t>
            </a:r>
          </a:p>
          <a:p>
            <a:r>
              <a:rPr lang="fr-FR" altLang="fr-FR" baseline="0" dirty="0" smtClean="0">
                <a:latin typeface="Arial" panose="020B0604020202020204" pitchFamily="34" charset="0"/>
              </a:rPr>
              <a:t>L’Assurance Maladie a établi un objectif minimum de création de 5 % de DMP, entre novembre 2017 et décembre 2018, à atteindre par chaque caisse, ainsi qu’un objectif intermédiaire de 10 % vers lequel tendre.</a:t>
            </a:r>
          </a:p>
          <a:p>
            <a:endParaRPr lang="fr-FR" altLang="fr-FR" baseline="0" dirty="0" smtClean="0">
              <a:latin typeface="Arial" panose="020B0604020202020204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911">
              <a:defRPr sz="1500">
                <a:solidFill>
                  <a:srgbClr val="0C419A"/>
                </a:solidFill>
                <a:latin typeface="Arial" panose="020B0604020202020204" pitchFamily="34" charset="0"/>
              </a:defRPr>
            </a:lvl1pPr>
            <a:lvl2pPr defTabSz="955911">
              <a:defRPr sz="1500">
                <a:solidFill>
                  <a:srgbClr val="0C419A"/>
                </a:solidFill>
                <a:latin typeface="Arial" panose="020B0604020202020204" pitchFamily="34" charset="0"/>
              </a:defRPr>
            </a:lvl2pPr>
            <a:lvl3pPr defTabSz="955911">
              <a:defRPr sz="1500">
                <a:solidFill>
                  <a:srgbClr val="0C419A"/>
                </a:solidFill>
                <a:latin typeface="Arial" panose="020B0604020202020204" pitchFamily="34" charset="0"/>
              </a:defRPr>
            </a:lvl3pPr>
            <a:lvl4pPr defTabSz="955911">
              <a:defRPr sz="1500">
                <a:solidFill>
                  <a:srgbClr val="0C419A"/>
                </a:solidFill>
                <a:latin typeface="Arial" panose="020B0604020202020204" pitchFamily="34" charset="0"/>
              </a:defRPr>
            </a:lvl4pPr>
            <a:lvl5pPr defTabSz="955911">
              <a:defRPr sz="1500">
                <a:solidFill>
                  <a:srgbClr val="0C419A"/>
                </a:solidFill>
                <a:latin typeface="Arial" panose="020B0604020202020204" pitchFamily="34" charset="0"/>
              </a:defRPr>
            </a:lvl5pPr>
            <a:lvl6pPr marL="2354403" indent="1646" defTabSz="95591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C419A"/>
                </a:solidFill>
                <a:latin typeface="Arial" panose="020B0604020202020204" pitchFamily="34" charset="0"/>
              </a:defRPr>
            </a:lvl6pPr>
            <a:lvl7pPr marL="2828245" indent="1646" defTabSz="95591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C419A"/>
                </a:solidFill>
                <a:latin typeface="Arial" panose="020B0604020202020204" pitchFamily="34" charset="0"/>
              </a:defRPr>
            </a:lvl7pPr>
            <a:lvl8pPr marL="3302088" indent="1646" defTabSz="95591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C419A"/>
                </a:solidFill>
                <a:latin typeface="Arial" panose="020B0604020202020204" pitchFamily="34" charset="0"/>
              </a:defRPr>
            </a:lvl8pPr>
            <a:lvl9pPr marL="3775930" indent="1646" defTabSz="95591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C419A"/>
                </a:solidFill>
                <a:latin typeface="Arial" panose="020B0604020202020204" pitchFamily="34" charset="0"/>
              </a:defRPr>
            </a:lvl9pPr>
          </a:lstStyle>
          <a:p>
            <a:fld id="{C38392CE-B38C-4D7A-8D0C-C98F52BB1F33}" type="slidenum">
              <a:rPr lang="fr-FR" altLang="fr-FR" sz="1000">
                <a:solidFill>
                  <a:srgbClr val="000000"/>
                </a:solidFill>
              </a:rPr>
              <a:pPr/>
              <a:t>8</a:t>
            </a:fld>
            <a:endParaRPr lang="fr-FR" altLang="fr-FR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245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9013" y="765175"/>
            <a:ext cx="5121275" cy="3840163"/>
          </a:xfrm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baseline="0" dirty="0" smtClean="0">
              <a:latin typeface="Arial" panose="020B0604020202020204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911">
              <a:defRPr sz="1500">
                <a:solidFill>
                  <a:srgbClr val="0C419A"/>
                </a:solidFill>
                <a:latin typeface="Arial" panose="020B0604020202020204" pitchFamily="34" charset="0"/>
              </a:defRPr>
            </a:lvl1pPr>
            <a:lvl2pPr defTabSz="955911">
              <a:defRPr sz="1500">
                <a:solidFill>
                  <a:srgbClr val="0C419A"/>
                </a:solidFill>
                <a:latin typeface="Arial" panose="020B0604020202020204" pitchFamily="34" charset="0"/>
              </a:defRPr>
            </a:lvl2pPr>
            <a:lvl3pPr defTabSz="955911">
              <a:defRPr sz="1500">
                <a:solidFill>
                  <a:srgbClr val="0C419A"/>
                </a:solidFill>
                <a:latin typeface="Arial" panose="020B0604020202020204" pitchFamily="34" charset="0"/>
              </a:defRPr>
            </a:lvl3pPr>
            <a:lvl4pPr defTabSz="955911">
              <a:defRPr sz="1500">
                <a:solidFill>
                  <a:srgbClr val="0C419A"/>
                </a:solidFill>
                <a:latin typeface="Arial" panose="020B0604020202020204" pitchFamily="34" charset="0"/>
              </a:defRPr>
            </a:lvl4pPr>
            <a:lvl5pPr defTabSz="955911">
              <a:defRPr sz="1500">
                <a:solidFill>
                  <a:srgbClr val="0C419A"/>
                </a:solidFill>
                <a:latin typeface="Arial" panose="020B0604020202020204" pitchFamily="34" charset="0"/>
              </a:defRPr>
            </a:lvl5pPr>
            <a:lvl6pPr marL="2354403" indent="1646" defTabSz="95591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C419A"/>
                </a:solidFill>
                <a:latin typeface="Arial" panose="020B0604020202020204" pitchFamily="34" charset="0"/>
              </a:defRPr>
            </a:lvl6pPr>
            <a:lvl7pPr marL="2828245" indent="1646" defTabSz="95591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C419A"/>
                </a:solidFill>
                <a:latin typeface="Arial" panose="020B0604020202020204" pitchFamily="34" charset="0"/>
              </a:defRPr>
            </a:lvl7pPr>
            <a:lvl8pPr marL="3302088" indent="1646" defTabSz="95591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C419A"/>
                </a:solidFill>
                <a:latin typeface="Arial" panose="020B0604020202020204" pitchFamily="34" charset="0"/>
              </a:defRPr>
            </a:lvl8pPr>
            <a:lvl9pPr marL="3775930" indent="1646" defTabSz="95591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C419A"/>
                </a:solidFill>
                <a:latin typeface="Arial" panose="020B0604020202020204" pitchFamily="34" charset="0"/>
              </a:defRPr>
            </a:lvl9pPr>
          </a:lstStyle>
          <a:p>
            <a:fld id="{C38392CE-B38C-4D7A-8D0C-C98F52BB1F33}" type="slidenum">
              <a:rPr lang="fr-FR" altLang="fr-FR" sz="1000">
                <a:solidFill>
                  <a:srgbClr val="000000"/>
                </a:solidFill>
              </a:rPr>
              <a:pPr/>
              <a:t>9</a:t>
            </a:fld>
            <a:endParaRPr lang="fr-FR" altLang="fr-FR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54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9013" y="765175"/>
            <a:ext cx="5121275" cy="3840163"/>
          </a:xfrm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baseline="0" dirty="0" smtClean="0">
              <a:latin typeface="Arial" panose="020B0604020202020204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911">
              <a:defRPr sz="1500">
                <a:solidFill>
                  <a:srgbClr val="0C419A"/>
                </a:solidFill>
                <a:latin typeface="Arial" panose="020B0604020202020204" pitchFamily="34" charset="0"/>
              </a:defRPr>
            </a:lvl1pPr>
            <a:lvl2pPr defTabSz="955911">
              <a:defRPr sz="1500">
                <a:solidFill>
                  <a:srgbClr val="0C419A"/>
                </a:solidFill>
                <a:latin typeface="Arial" panose="020B0604020202020204" pitchFamily="34" charset="0"/>
              </a:defRPr>
            </a:lvl2pPr>
            <a:lvl3pPr defTabSz="955911">
              <a:defRPr sz="1500">
                <a:solidFill>
                  <a:srgbClr val="0C419A"/>
                </a:solidFill>
                <a:latin typeface="Arial" panose="020B0604020202020204" pitchFamily="34" charset="0"/>
              </a:defRPr>
            </a:lvl3pPr>
            <a:lvl4pPr defTabSz="955911">
              <a:defRPr sz="1500">
                <a:solidFill>
                  <a:srgbClr val="0C419A"/>
                </a:solidFill>
                <a:latin typeface="Arial" panose="020B0604020202020204" pitchFamily="34" charset="0"/>
              </a:defRPr>
            </a:lvl4pPr>
            <a:lvl5pPr defTabSz="955911">
              <a:defRPr sz="1500">
                <a:solidFill>
                  <a:srgbClr val="0C419A"/>
                </a:solidFill>
                <a:latin typeface="Arial" panose="020B0604020202020204" pitchFamily="34" charset="0"/>
              </a:defRPr>
            </a:lvl5pPr>
            <a:lvl6pPr marL="2354403" indent="1646" defTabSz="95591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C419A"/>
                </a:solidFill>
                <a:latin typeface="Arial" panose="020B0604020202020204" pitchFamily="34" charset="0"/>
              </a:defRPr>
            </a:lvl6pPr>
            <a:lvl7pPr marL="2828245" indent="1646" defTabSz="95591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C419A"/>
                </a:solidFill>
                <a:latin typeface="Arial" panose="020B0604020202020204" pitchFamily="34" charset="0"/>
              </a:defRPr>
            </a:lvl7pPr>
            <a:lvl8pPr marL="3302088" indent="1646" defTabSz="95591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C419A"/>
                </a:solidFill>
                <a:latin typeface="Arial" panose="020B0604020202020204" pitchFamily="34" charset="0"/>
              </a:defRPr>
            </a:lvl8pPr>
            <a:lvl9pPr marL="3775930" indent="1646" defTabSz="95591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C419A"/>
                </a:solidFill>
                <a:latin typeface="Arial" panose="020B0604020202020204" pitchFamily="34" charset="0"/>
              </a:defRPr>
            </a:lvl9pPr>
          </a:lstStyle>
          <a:p>
            <a:fld id="{C38392CE-B38C-4D7A-8D0C-C98F52BB1F33}" type="slidenum">
              <a:rPr lang="fr-FR" altLang="fr-FR" sz="1000">
                <a:solidFill>
                  <a:srgbClr val="000000"/>
                </a:solidFill>
              </a:rPr>
              <a:pPr/>
              <a:t>10</a:t>
            </a:fld>
            <a:endParaRPr lang="fr-FR" altLang="fr-FR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169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51F5F6-14C5-4BA3-873B-E9716C0385F0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898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6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/>
          <a:lstStyle>
            <a:lvl1pPr>
              <a:defRPr b="1">
                <a:solidFill>
                  <a:srgbClr val="0C419A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112697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2769-BF69-4ABB-AA7E-C70BAC174CC9}" type="datetimeFigureOut">
              <a:rPr lang="fr-FR" smtClean="0"/>
              <a:t>20/04/2018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8A55C-8184-44CF-8D29-808D858C36EC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365104"/>
            <a:ext cx="2314203" cy="171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3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2769-BF69-4ABB-AA7E-C70BAC174CC9}" type="datetimeFigureOut">
              <a:rPr lang="fr-FR" smtClean="0"/>
              <a:t>20/04/2018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8A55C-8184-44CF-8D29-808D858C36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688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2769-BF69-4ABB-AA7E-C70BAC174CC9}" type="datetimeFigureOut">
              <a:rPr lang="fr-FR" smtClean="0"/>
              <a:t>20/04/2018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8A55C-8184-44CF-8D29-808D858C36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056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2769-BF69-4ABB-AA7E-C70BAC174CC9}" type="datetimeFigureOut">
              <a:rPr lang="fr-FR" smtClean="0"/>
              <a:t>20/04/2018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8A55C-8184-44CF-8D29-808D858C36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6730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360" y="1465"/>
          <a:ext cx="1358" cy="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0" y="1465"/>
                        <a:ext cx="1358" cy="1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5942"/>
            <a:ext cx="9144000" cy="82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426" y="6302066"/>
            <a:ext cx="875967" cy="456337"/>
          </a:xfrm>
          <a:prstGeom prst="rect">
            <a:avLst/>
          </a:prstGeom>
          <a:ln/>
        </p:spPr>
        <p:txBody>
          <a:bodyPr lIns="79926" tIns="39963" rIns="79926" bIns="39963"/>
          <a:lstStyle>
            <a:lvl1pPr algn="ctr">
              <a:defRPr/>
            </a:lvl1pPr>
          </a:lstStyle>
          <a:p>
            <a:pPr>
              <a:defRPr/>
            </a:pPr>
            <a:endParaRPr lang="fr-FR" altLang="fr-FR">
              <a:solidFill>
                <a:prstClr val="black"/>
              </a:solidFill>
            </a:endParaRPr>
          </a:p>
          <a:p>
            <a:pPr>
              <a:defRPr/>
            </a:pPr>
            <a:fld id="{D01030C7-3868-454B-8447-1C351B6B5F49}" type="slidenum">
              <a:rPr lang="fr-FR" altLang="fr-FR" smtClean="0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>
          <a:xfrm>
            <a:off x="822102" y="6369678"/>
            <a:ext cx="2023561" cy="456337"/>
          </a:xfrm>
          <a:prstGeom prst="rect">
            <a:avLst/>
          </a:prstGeom>
          <a:ln/>
        </p:spPr>
        <p:txBody>
          <a:bodyPr lIns="79926" tIns="39963" rIns="79926" bIns="39963"/>
          <a:lstStyle>
            <a:defPPr>
              <a:defRPr lang="fr-F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C419A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4608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C419A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01700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C419A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58900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C419A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145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C419A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C419A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C419A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C419A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C419A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altLang="fr-FR" sz="1000" b="1" dirty="0"/>
          </a:p>
          <a:p>
            <a:pPr>
              <a:defRPr/>
            </a:pPr>
            <a:r>
              <a:rPr lang="fr-FR" altLang="fr-FR" sz="1000" b="1" dirty="0"/>
              <a:t>CNAM/DDGOS/MDMP</a:t>
            </a:r>
          </a:p>
        </p:txBody>
      </p:sp>
    </p:spTree>
    <p:extLst>
      <p:ext uri="{BB962C8B-B14F-4D97-AF65-F5344CB8AC3E}">
        <p14:creationId xmlns:p14="http://schemas.microsoft.com/office/powerpoint/2010/main" val="1789478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360" y="1465"/>
          <a:ext cx="1358" cy="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0" y="1465"/>
                        <a:ext cx="1358" cy="1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5942"/>
            <a:ext cx="9144000" cy="82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426" y="6302066"/>
            <a:ext cx="875967" cy="456337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fr-FR" altLang="fr-FR"/>
          </a:p>
          <a:p>
            <a:pPr>
              <a:defRPr/>
            </a:pPr>
            <a:fld id="{D01030C7-3868-454B-8447-1C351B6B5F49}" type="slidenum">
              <a:rPr lang="fr-FR" altLang="fr-FR" smtClean="0"/>
              <a:pPr>
                <a:defRPr/>
              </a:pPr>
              <a:t>‹N°›</a:t>
            </a:fld>
            <a:endParaRPr lang="fr-FR" altLang="fr-FR" dirty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>
          <a:xfrm>
            <a:off x="822102" y="6369678"/>
            <a:ext cx="2023561" cy="456337"/>
          </a:xfrm>
          <a:prstGeom prst="rect">
            <a:avLst/>
          </a:prstGeom>
          <a:ln/>
        </p:spPr>
        <p:txBody>
          <a:bodyPr lIns="79926" tIns="39963" rIns="79926" bIns="39963"/>
          <a:lstStyle>
            <a:defPPr>
              <a:defRPr lang="fr-F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C419A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4608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C419A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01700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C419A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58900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C419A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145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C419A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C419A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C419A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C419A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C419A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altLang="fr-FR" sz="1000" b="1" dirty="0"/>
          </a:p>
          <a:p>
            <a:pPr>
              <a:defRPr/>
            </a:pPr>
            <a:r>
              <a:rPr lang="fr-FR" altLang="fr-FR" sz="1000" b="1" dirty="0"/>
              <a:t>CNAM/DDGOS/MDMP</a:t>
            </a:r>
          </a:p>
        </p:txBody>
      </p:sp>
    </p:spTree>
    <p:extLst>
      <p:ext uri="{BB962C8B-B14F-4D97-AF65-F5344CB8AC3E}">
        <p14:creationId xmlns:p14="http://schemas.microsoft.com/office/powerpoint/2010/main" val="1179873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79467157"/>
              </p:ext>
            </p:extLst>
          </p:nvPr>
        </p:nvGraphicFramePr>
        <p:xfrm>
          <a:off x="1359" y="1441"/>
          <a:ext cx="1358" cy="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9" y="1441"/>
                        <a:ext cx="1358" cy="1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5942"/>
            <a:ext cx="9144000" cy="82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402" y="6302065"/>
            <a:ext cx="875967" cy="456337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fr-FR" altLang="fr-FR" smtClean="0"/>
          </a:p>
          <a:p>
            <a:pPr>
              <a:defRPr/>
            </a:pPr>
            <a:fld id="{D01030C7-3868-454B-8447-1C351B6B5F49}" type="slidenum">
              <a:rPr lang="fr-FR" altLang="fr-FR" smtClean="0"/>
              <a:pPr>
                <a:defRPr/>
              </a:pPr>
              <a:t>‹N°›</a:t>
            </a:fld>
            <a:endParaRPr lang="fr-FR" altLang="fr-FR" dirty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>
          <a:xfrm>
            <a:off x="822102" y="6369674"/>
            <a:ext cx="2023561" cy="456337"/>
          </a:xfrm>
          <a:prstGeom prst="rect">
            <a:avLst/>
          </a:prstGeom>
          <a:ln/>
        </p:spPr>
        <p:txBody>
          <a:bodyPr lIns="80165" tIns="40083" rIns="80165" bIns="40083"/>
          <a:lstStyle>
            <a:defPPr>
              <a:defRPr lang="fr-F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C419A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4608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C419A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01700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C419A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58900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C419A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145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C419A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C419A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C419A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C419A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C419A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altLang="fr-FR" sz="1000" b="1" dirty="0" smtClean="0"/>
          </a:p>
          <a:p>
            <a:pPr>
              <a:defRPr/>
            </a:pPr>
            <a:r>
              <a:rPr lang="fr-FR" altLang="fr-FR" sz="1000" b="1" dirty="0" smtClean="0"/>
              <a:t>CNAMTS/DDGOS/MDMP</a:t>
            </a:r>
            <a:endParaRPr lang="fr-FR" altLang="fr-FR" sz="1000" b="1" dirty="0"/>
          </a:p>
        </p:txBody>
      </p:sp>
    </p:spTree>
    <p:extLst>
      <p:ext uri="{BB962C8B-B14F-4D97-AF65-F5344CB8AC3E}">
        <p14:creationId xmlns:p14="http://schemas.microsoft.com/office/powerpoint/2010/main" val="2035132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359" y="1441"/>
          <a:ext cx="1358" cy="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9" y="1441"/>
                        <a:ext cx="1358" cy="1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5942"/>
            <a:ext cx="9144000" cy="82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402" y="6302065"/>
            <a:ext cx="875967" cy="456337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fr-FR" altLang="fr-FR" smtClean="0"/>
          </a:p>
          <a:p>
            <a:pPr>
              <a:defRPr/>
            </a:pPr>
            <a:fld id="{D01030C7-3868-454B-8447-1C351B6B5F49}" type="slidenum">
              <a:rPr lang="fr-FR" altLang="fr-FR" smtClean="0"/>
              <a:pPr>
                <a:defRPr/>
              </a:pPr>
              <a:t>‹N°›</a:t>
            </a:fld>
            <a:endParaRPr lang="fr-FR" altLang="fr-FR" dirty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>
          <a:xfrm>
            <a:off x="822102" y="6369674"/>
            <a:ext cx="2023561" cy="456337"/>
          </a:xfrm>
          <a:prstGeom prst="rect">
            <a:avLst/>
          </a:prstGeom>
          <a:ln/>
        </p:spPr>
        <p:txBody>
          <a:bodyPr lIns="80165" tIns="40083" rIns="80165" bIns="40083"/>
          <a:lstStyle>
            <a:defPPr>
              <a:defRPr lang="fr-F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C419A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4608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C419A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01700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C419A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58900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C419A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145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C419A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C419A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C419A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C419A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C419A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altLang="fr-FR" sz="1000" b="1" dirty="0" smtClean="0"/>
          </a:p>
          <a:p>
            <a:pPr>
              <a:defRPr/>
            </a:pPr>
            <a:r>
              <a:rPr lang="fr-FR" altLang="fr-FR" sz="1000" b="1" dirty="0" err="1" smtClean="0"/>
              <a:t>Cnam</a:t>
            </a:r>
            <a:r>
              <a:rPr lang="fr-FR" altLang="fr-FR" sz="1000" b="1" dirty="0" smtClean="0"/>
              <a:t>/DDGOS/MDMP</a:t>
            </a:r>
            <a:endParaRPr lang="fr-FR" altLang="fr-FR" sz="1000" b="1" dirty="0"/>
          </a:p>
        </p:txBody>
      </p:sp>
    </p:spTree>
    <p:extLst>
      <p:ext uri="{BB962C8B-B14F-4D97-AF65-F5344CB8AC3E}">
        <p14:creationId xmlns:p14="http://schemas.microsoft.com/office/powerpoint/2010/main" val="563300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359" y="1441"/>
          <a:ext cx="1358" cy="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9" y="1441"/>
                        <a:ext cx="1358" cy="1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5942"/>
            <a:ext cx="9144000" cy="82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402" y="6302065"/>
            <a:ext cx="875967" cy="456337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fr-FR" altLang="fr-FR" smtClean="0"/>
          </a:p>
          <a:p>
            <a:pPr>
              <a:defRPr/>
            </a:pPr>
            <a:fld id="{D01030C7-3868-454B-8447-1C351B6B5F49}" type="slidenum">
              <a:rPr lang="fr-FR" altLang="fr-FR" smtClean="0"/>
              <a:pPr>
                <a:defRPr/>
              </a:pPr>
              <a:t>‹N°›</a:t>
            </a:fld>
            <a:endParaRPr lang="fr-FR" altLang="fr-FR" dirty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>
          <a:xfrm>
            <a:off x="822102" y="6369674"/>
            <a:ext cx="2023561" cy="456337"/>
          </a:xfrm>
          <a:prstGeom prst="rect">
            <a:avLst/>
          </a:prstGeom>
          <a:ln/>
        </p:spPr>
        <p:txBody>
          <a:bodyPr lIns="80165" tIns="40083" rIns="80165" bIns="40083"/>
          <a:lstStyle>
            <a:defPPr>
              <a:defRPr lang="fr-F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C419A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4608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C419A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01700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C419A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58900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C419A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145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C419A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C419A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C419A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C419A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C419A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altLang="fr-FR" sz="1000" b="1" dirty="0" smtClean="0"/>
          </a:p>
          <a:p>
            <a:pPr>
              <a:defRPr/>
            </a:pPr>
            <a:r>
              <a:rPr lang="fr-FR" altLang="fr-FR" sz="1000" b="1" dirty="0" err="1" smtClean="0"/>
              <a:t>Cnam</a:t>
            </a:r>
            <a:r>
              <a:rPr lang="fr-FR" altLang="fr-FR" sz="1000" b="1" dirty="0" smtClean="0"/>
              <a:t>/DDGOS/MDMP</a:t>
            </a:r>
            <a:endParaRPr lang="fr-FR" altLang="fr-FR" sz="1000" b="1" dirty="0"/>
          </a:p>
        </p:txBody>
      </p:sp>
    </p:spTree>
    <p:extLst>
      <p:ext uri="{BB962C8B-B14F-4D97-AF65-F5344CB8AC3E}">
        <p14:creationId xmlns:p14="http://schemas.microsoft.com/office/powerpoint/2010/main" val="1636395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359" y="1441"/>
          <a:ext cx="1358" cy="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9" y="1441"/>
                        <a:ext cx="1358" cy="1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5942"/>
            <a:ext cx="9144000" cy="82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402" y="6302065"/>
            <a:ext cx="875967" cy="456337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fr-FR" altLang="fr-FR" smtClean="0"/>
          </a:p>
          <a:p>
            <a:pPr>
              <a:defRPr/>
            </a:pPr>
            <a:fld id="{D01030C7-3868-454B-8447-1C351B6B5F49}" type="slidenum">
              <a:rPr lang="fr-FR" altLang="fr-FR" smtClean="0"/>
              <a:pPr>
                <a:defRPr/>
              </a:pPr>
              <a:t>‹N°›</a:t>
            </a:fld>
            <a:endParaRPr lang="fr-FR" altLang="fr-FR" dirty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>
          <a:xfrm>
            <a:off x="822102" y="6369674"/>
            <a:ext cx="2023561" cy="456337"/>
          </a:xfrm>
          <a:prstGeom prst="rect">
            <a:avLst/>
          </a:prstGeom>
          <a:ln/>
        </p:spPr>
        <p:txBody>
          <a:bodyPr lIns="80165" tIns="40083" rIns="80165" bIns="40083"/>
          <a:lstStyle>
            <a:defPPr>
              <a:defRPr lang="fr-F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C419A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4608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C419A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01700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C419A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58900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C419A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145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C419A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C419A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C419A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C419A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C419A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altLang="fr-FR" sz="1000" b="1" dirty="0" smtClean="0"/>
          </a:p>
          <a:p>
            <a:pPr>
              <a:defRPr/>
            </a:pPr>
            <a:r>
              <a:rPr lang="fr-FR" altLang="fr-FR" sz="1000" b="1" dirty="0" err="1" smtClean="0"/>
              <a:t>Cnam</a:t>
            </a:r>
            <a:r>
              <a:rPr lang="fr-FR" altLang="fr-FR" sz="1000" b="1" dirty="0" smtClean="0"/>
              <a:t>/DDGOS/MDMP</a:t>
            </a:r>
            <a:endParaRPr lang="fr-FR" altLang="fr-FR" sz="1000" b="1" dirty="0"/>
          </a:p>
        </p:txBody>
      </p:sp>
    </p:spTree>
    <p:extLst>
      <p:ext uri="{BB962C8B-B14F-4D97-AF65-F5344CB8AC3E}">
        <p14:creationId xmlns:p14="http://schemas.microsoft.com/office/powerpoint/2010/main" val="1538623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1C88-620F-42EA-9B0A-048A1AD9A126}" type="datetimeFigureOut">
              <a:rPr lang="fr-FR" smtClean="0"/>
              <a:t>20/04/2018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384F-66C9-4031-9FA1-C499F67ADB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2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7772400" cy="1470025"/>
          </a:xfrm>
        </p:spPr>
        <p:txBody>
          <a:bodyPr/>
          <a:lstStyle>
            <a:lvl1pPr>
              <a:defRPr b="1">
                <a:solidFill>
                  <a:srgbClr val="0C419A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12697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2769-BF69-4ABB-AA7E-C70BAC174CC9}" type="datetimeFigureOut">
              <a:rPr lang="fr-FR" smtClean="0"/>
              <a:t>20/04/2018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8A55C-8184-44CF-8D29-808D858C36EC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179512" y="836712"/>
            <a:ext cx="8064896" cy="0"/>
          </a:xfrm>
          <a:prstGeom prst="line">
            <a:avLst/>
          </a:prstGeom>
          <a:ln w="12700">
            <a:solidFill>
              <a:srgbClr val="7FC3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88640"/>
            <a:ext cx="155787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49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1C88-620F-42EA-9B0A-048A1AD9A126}" type="datetimeFigureOut">
              <a:rPr lang="fr-FR" smtClean="0"/>
              <a:t>20/04/2018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384F-66C9-4031-9FA1-C499F67ADB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703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1C88-620F-42EA-9B0A-048A1AD9A126}" type="datetimeFigureOut">
              <a:rPr lang="fr-FR" smtClean="0"/>
              <a:t>20/04/2018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384F-66C9-4031-9FA1-C499F67ADB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6704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1C88-620F-42EA-9B0A-048A1AD9A126}" type="datetimeFigureOut">
              <a:rPr lang="fr-FR" smtClean="0"/>
              <a:t>20/04/2018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384F-66C9-4031-9FA1-C499F67ADB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6935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1C88-620F-42EA-9B0A-048A1AD9A126}" type="datetimeFigureOut">
              <a:rPr lang="fr-FR" smtClean="0"/>
              <a:t>20/04/2018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384F-66C9-4031-9FA1-C499F67ADB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6484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1C88-620F-42EA-9B0A-048A1AD9A126}" type="datetimeFigureOut">
              <a:rPr lang="fr-FR" smtClean="0"/>
              <a:t>20/04/2018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384F-66C9-4031-9FA1-C499F67ADB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966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1C88-620F-42EA-9B0A-048A1AD9A126}" type="datetimeFigureOut">
              <a:rPr lang="fr-FR" smtClean="0"/>
              <a:t>20/04/2018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384F-66C9-4031-9FA1-C499F67ADB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337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1C88-620F-42EA-9B0A-048A1AD9A126}" type="datetimeFigureOut">
              <a:rPr lang="fr-FR" smtClean="0"/>
              <a:t>20/04/2018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384F-66C9-4031-9FA1-C499F67ADB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2898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1C88-620F-42EA-9B0A-048A1AD9A126}" type="datetimeFigureOut">
              <a:rPr lang="fr-FR" smtClean="0"/>
              <a:t>20/04/2018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384F-66C9-4031-9FA1-C499F67ADB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06669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1C88-620F-42EA-9B0A-048A1AD9A126}" type="datetimeFigureOut">
              <a:rPr lang="fr-FR" smtClean="0"/>
              <a:t>20/04/2018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384F-66C9-4031-9FA1-C499F67ADB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8138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1C88-620F-42EA-9B0A-048A1AD9A126}" type="datetimeFigureOut">
              <a:rPr lang="fr-FR" smtClean="0"/>
              <a:t>20/04/2018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384F-66C9-4031-9FA1-C499F67ADB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938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72008"/>
            <a:ext cx="8028776" cy="764704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7FC31C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2769-BF69-4ABB-AA7E-C70BAC174CC9}" type="datetimeFigureOut">
              <a:rPr lang="fr-FR" smtClean="0"/>
              <a:t>20/04/2018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8A55C-8184-44CF-8D29-808D858C36EC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179512" y="836712"/>
            <a:ext cx="8064896" cy="0"/>
          </a:xfrm>
          <a:prstGeom prst="line">
            <a:avLst/>
          </a:prstGeom>
          <a:ln w="12700">
            <a:solidFill>
              <a:srgbClr val="7FC3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88640"/>
            <a:ext cx="155787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26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47FF-92CE-480B-A940-ED214880226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20/04/2018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7816-4EBA-43CD-A5C9-3C6304EDC1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95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A23B-55C7-4A9F-93EB-618135C3F6D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7816-4EBA-43CD-A5C9-3C6304EDC1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936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6449B-BD50-4BC3-940A-ECB8A79381E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7816-4EBA-43CD-A5C9-3C6304EDC1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291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1A75-DDEA-4951-B31F-CF4E1CB97AE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7816-4EBA-43CD-A5C9-3C6304EDC1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9136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1F64-A95C-438C-AA9B-6A8D48E3FF3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7816-4EBA-43CD-A5C9-3C6304EDC1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357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4D4F-426B-4538-9C15-3CCFE820FFB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7816-4EBA-43CD-A5C9-3C6304EDC1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682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F483-BB04-4D5B-B643-43B708C45D1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7816-4EBA-43CD-A5C9-3C6304EDC1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552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A806-AA71-443F-8DBC-035DE946383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7816-4EBA-43CD-A5C9-3C6304EDC1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95040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313E-84D9-43E0-8818-142CAA9A2E7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7816-4EBA-43CD-A5C9-3C6304EDC1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5936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605AD-269F-4815-9A08-2CA87FDC197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7816-4EBA-43CD-A5C9-3C6304EDC1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6211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2769-BF69-4ABB-AA7E-C70BAC174CC9}" type="datetimeFigureOut">
              <a:rPr lang="fr-FR" smtClean="0"/>
              <a:t>20/04/2018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8A55C-8184-44CF-8D29-808D858C36EC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179512" y="836712"/>
            <a:ext cx="8784976" cy="0"/>
          </a:xfrm>
          <a:prstGeom prst="line">
            <a:avLst/>
          </a:prstGeom>
          <a:ln w="12700">
            <a:solidFill>
              <a:srgbClr val="7FC3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contenu 2"/>
          <p:cNvSpPr>
            <a:spLocks noGrp="1"/>
          </p:cNvSpPr>
          <p:nvPr>
            <p:ph idx="13"/>
          </p:nvPr>
        </p:nvSpPr>
        <p:spPr>
          <a:xfrm>
            <a:off x="457200" y="1600201"/>
            <a:ext cx="8229600" cy="2404864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>
          <a:xfrm>
            <a:off x="65976" y="536"/>
            <a:ext cx="8784976" cy="114300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7FC31C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98611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CC6C-7AF0-4059-A3EB-167EEA696CB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7816-4EBA-43CD-A5C9-3C6304EDC1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783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5834A6-2B7B-4690-873F-7DD475D6D126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187624" y="6356350"/>
            <a:ext cx="5256584" cy="365125"/>
          </a:xfrm>
          <a:prstGeom prst="rect">
            <a:avLst/>
          </a:prstGeom>
        </p:spPr>
        <p:txBody>
          <a:bodyPr/>
          <a:lstStyle>
            <a:lvl1pPr>
              <a:defRPr sz="900" b="0"/>
            </a:lvl1pPr>
          </a:lstStyle>
          <a:p>
            <a:r>
              <a:rPr lang="fr-FR" dirty="0" smtClean="0">
                <a:solidFill>
                  <a:prstClr val="black"/>
                </a:solidFill>
                <a:cs typeface="Arial" pitchFamily="34" charset="0"/>
              </a:rPr>
              <a:t>É</a:t>
            </a:r>
            <a:r>
              <a:rPr lang="fr-F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tat avancement travaux PRS 2 - Commission restreinte ARS / Assurance maladie - 12 juin 2017</a:t>
            </a:r>
          </a:p>
          <a:p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326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187624" y="6356350"/>
            <a:ext cx="5256584" cy="365125"/>
          </a:xfrm>
          <a:prstGeom prst="rect">
            <a:avLst/>
          </a:prstGeom>
        </p:spPr>
        <p:txBody>
          <a:bodyPr/>
          <a:lstStyle>
            <a:lvl1pPr>
              <a:defRPr sz="900" b="0"/>
            </a:lvl1pPr>
          </a:lstStyle>
          <a:p>
            <a:r>
              <a:rPr lang="fr-FR" dirty="0" smtClean="0">
                <a:solidFill>
                  <a:prstClr val="black"/>
                </a:solidFill>
                <a:cs typeface="Arial" pitchFamily="34" charset="0"/>
              </a:rPr>
              <a:t>É</a:t>
            </a:r>
            <a:r>
              <a:rPr lang="fr-F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tat avancement travaux PRS 2 - Commission restreinte ARS / Assurance maladie - 12 juin 2017</a:t>
            </a:r>
          </a:p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5834A6-2B7B-4690-873F-7DD475D6D126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320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5834A6-2B7B-4690-873F-7DD475D6D126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187624" y="6356350"/>
            <a:ext cx="5256584" cy="365125"/>
          </a:xfrm>
          <a:prstGeom prst="rect">
            <a:avLst/>
          </a:prstGeom>
        </p:spPr>
        <p:txBody>
          <a:bodyPr/>
          <a:lstStyle>
            <a:lvl1pPr>
              <a:defRPr sz="900" b="0"/>
            </a:lvl1pPr>
          </a:lstStyle>
          <a:p>
            <a:r>
              <a:rPr lang="fr-FR" dirty="0" smtClean="0">
                <a:solidFill>
                  <a:prstClr val="black"/>
                </a:solidFill>
                <a:cs typeface="Arial" pitchFamily="34" charset="0"/>
              </a:rPr>
              <a:t>É</a:t>
            </a:r>
            <a:r>
              <a:rPr lang="fr-F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tat avancement travaux PRS 2 - Commission restreinte ARS / Assurance maladie - 12 juin 2017</a:t>
            </a:r>
          </a:p>
          <a:p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72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État avancement travaux PRS 2 - Commission restreinte ARS / Assurance maladie - 12 juin 2017 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5834A6-2B7B-4690-873F-7DD475D6D126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66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État avancement travaux PRS 2 - Commission restreinte ARS / Assurance maladie - 12 juin 2017 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5834A6-2B7B-4690-873F-7DD475D6D126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3726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État avancement travaux PRS 2 - Commission restreinte ARS / Assurance maladie - 12 juin 2017 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5834A6-2B7B-4690-873F-7DD475D6D126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09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État avancement travaux PRS 2 - Commission restreinte ARS / Assurance maladie - 12 juin 2017 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5834A6-2B7B-4690-873F-7DD475D6D126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0593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État avancement travaux PRS 2 - Commission restreinte ARS / Assurance maladie - 12 juin 2017 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5834A6-2B7B-4690-873F-7DD475D6D126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892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État avancement travaux PRS 2 - Commission restreinte ARS / Assurance maladie - 12 juin 2017 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5834A6-2B7B-4690-873F-7DD475D6D126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249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2769-BF69-4ABB-AA7E-C70BAC174CC9}" type="datetimeFigureOut">
              <a:rPr lang="fr-FR" smtClean="0"/>
              <a:t>20/04/2018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8A55C-8184-44CF-8D29-808D858C36EC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179512" y="980728"/>
            <a:ext cx="8784976" cy="0"/>
          </a:xfrm>
          <a:prstGeom prst="line">
            <a:avLst/>
          </a:prstGeom>
          <a:ln w="12700">
            <a:solidFill>
              <a:srgbClr val="7FC3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contenu 2"/>
          <p:cNvSpPr>
            <a:spLocks noGrp="1"/>
          </p:cNvSpPr>
          <p:nvPr>
            <p:ph idx="13"/>
          </p:nvPr>
        </p:nvSpPr>
        <p:spPr>
          <a:xfrm>
            <a:off x="457200" y="1600201"/>
            <a:ext cx="8229600" cy="2404864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07504" y="0"/>
            <a:ext cx="8784976" cy="1143000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rgbClr val="7FC31C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53923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État avancement travaux PRS 2 - Commission restreinte ARS / Assurance maladie - 12 juin 2017 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5834A6-2B7B-4690-873F-7DD475D6D126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0584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État avancement travaux PRS 2 - Commission restreinte ARS / Assurance maladie - 12 juin 2017 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5834A6-2B7B-4690-873F-7DD475D6D126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683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1"/>
            <a:ext cx="9144000" cy="2906713"/>
          </a:xfrm>
          <a:prstGeom prst="rect">
            <a:avLst/>
          </a:prstGeom>
          <a:solidFill>
            <a:srgbClr val="0C419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8809" tIns="39399" rIns="78809" bIns="39399" anchor="ctr"/>
          <a:lstStyle>
            <a:lvl1pPr eaLnBrk="0" hangingPunct="0">
              <a:defRPr sz="50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50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50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5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5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defTabSz="911351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200" b="0" smtClean="0">
              <a:solidFill>
                <a:srgbClr val="0C419A"/>
              </a:solidFill>
              <a:cs typeface="Arial" charset="0"/>
            </a:endParaRPr>
          </a:p>
        </p:txBody>
      </p:sp>
      <p:pic>
        <p:nvPicPr>
          <p:cNvPr id="5" name="Picture 9" descr="vague_filetsVe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5" r="5833"/>
          <a:stretch>
            <a:fillRect/>
          </a:stretch>
        </p:blipFill>
        <p:spPr bwMode="auto">
          <a:xfrm>
            <a:off x="0" y="2446339"/>
            <a:ext cx="9144000" cy="108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 descr="logo_Diapora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2514600"/>
            <a:ext cx="16954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555687"/>
            <a:ext cx="9144000" cy="14697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3820651"/>
            <a:ext cx="9144000" cy="1751929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381750"/>
            <a:ext cx="2897188" cy="47625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6"/>
            <a:ext cx="2133600" cy="476250"/>
          </a:xfr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5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DBF4018-1233-4EBA-A920-0484D056CF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4881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653" y="592139"/>
            <a:ext cx="9144000" cy="4997102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6459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Documents and Settings\Emily\Bureau\Charte graphique 2004\australie_blanc [Converti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2" y="6484939"/>
            <a:ext cx="14382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80"/>
          <a:stretch>
            <a:fillRect/>
          </a:stretch>
        </p:blipFill>
        <p:spPr bwMode="auto">
          <a:xfrm>
            <a:off x="0" y="5861050"/>
            <a:ext cx="9144000" cy="996950"/>
          </a:xfrm>
          <a:prstGeom prst="rect">
            <a:avLst/>
          </a:prstGeom>
          <a:solidFill>
            <a:srgbClr val="D7EA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spcAft>
                <a:spcPts val="600"/>
              </a:spcAft>
              <a:defRPr sz="24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179388" y="6365876"/>
            <a:ext cx="2133600" cy="365125"/>
          </a:xfrm>
        </p:spPr>
        <p:txBody>
          <a:bodyPr lIns="91428" tIns="45715" rIns="91428" bIns="4571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4A4F31E-D731-4081-A1E4-FDC4E713220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93859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0"/>
            <a:ext cx="9144000" cy="2906713"/>
          </a:xfrm>
          <a:prstGeom prst="rect">
            <a:avLst/>
          </a:prstGeom>
          <a:solidFill>
            <a:srgbClr val="0C419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8809" tIns="39399" rIns="78809" bIns="39399" anchor="ctr"/>
          <a:lstStyle>
            <a:lvl1pPr eaLnBrk="0" hangingPunct="0">
              <a:defRPr sz="50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50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50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5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5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defTabSz="911351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200" b="0" smtClean="0">
              <a:solidFill>
                <a:srgbClr val="0C419A"/>
              </a:solidFill>
              <a:cs typeface="Arial" charset="0"/>
            </a:endParaRPr>
          </a:p>
        </p:txBody>
      </p:sp>
      <p:pic>
        <p:nvPicPr>
          <p:cNvPr id="5" name="Picture 9" descr="vague_filetsVe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5" r="5833"/>
          <a:stretch>
            <a:fillRect/>
          </a:stretch>
        </p:blipFill>
        <p:spPr bwMode="auto">
          <a:xfrm>
            <a:off x="0" y="2446338"/>
            <a:ext cx="9144000" cy="108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 descr="logo_Diapora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2514600"/>
            <a:ext cx="16954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555687"/>
            <a:ext cx="9144000" cy="14697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3820651"/>
            <a:ext cx="9144000" cy="1751929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381750"/>
            <a:ext cx="2897188" cy="47625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r-FR"/>
              <a:t>1CNAMTS / DDO / Direction du projet Diadème – le 15/01/2007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5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91AFFFD-1A6E-483D-8BCD-0F27DDE9C9B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84213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4"/>
          <p:cNvSpPr txBox="1">
            <a:spLocks noGrp="1"/>
          </p:cNvSpPr>
          <p:nvPr userDrawn="1"/>
        </p:nvSpPr>
        <p:spPr bwMode="auto">
          <a:xfrm>
            <a:off x="3276600" y="5732463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1351">
              <a:spcBef>
                <a:spcPct val="0"/>
              </a:spcBef>
              <a:buFontTx/>
              <a:buNone/>
              <a:defRPr/>
            </a:pPr>
            <a:endParaRPr lang="fr-FR" altLang="fr-FR" sz="1100" dirty="0">
              <a:solidFill>
                <a:srgbClr val="0C419A"/>
              </a:solidFill>
              <a:latin typeface="Arial" pitchFamily="34" charset="0"/>
              <a:cs typeface="Arial" charset="0"/>
            </a:endParaRPr>
          </a:p>
          <a:p>
            <a:pPr algn="ctr" defTabSz="911351">
              <a:spcBef>
                <a:spcPct val="0"/>
              </a:spcBef>
              <a:buFontTx/>
              <a:buNone/>
              <a:defRPr/>
            </a:pPr>
            <a:fld id="{54A8E5BF-B05E-4187-AF1D-6071B7A7FFED}" type="slidenum">
              <a:rPr lang="fr-FR" altLang="fr-FR" sz="1400">
                <a:solidFill>
                  <a:srgbClr val="0C419A"/>
                </a:solidFill>
                <a:latin typeface="Arial" pitchFamily="34" charset="0"/>
                <a:cs typeface="Arial" charset="0"/>
              </a:rPr>
              <a:pPr algn="ctr" defTabSz="911351">
                <a:spcBef>
                  <a:spcPct val="0"/>
                </a:spcBef>
                <a:buFontTx/>
                <a:buNone/>
                <a:defRPr/>
              </a:pPr>
              <a:t>‹N°›</a:t>
            </a:fld>
            <a:endParaRPr lang="fr-FR" altLang="fr-FR" sz="1400" dirty="0">
              <a:solidFill>
                <a:srgbClr val="0C419A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68780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Documents and Settings\Emily\Bureau\Charte graphique 2004\australie_blanc [Converti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484938"/>
            <a:ext cx="14382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80"/>
          <a:stretch>
            <a:fillRect/>
          </a:stretch>
        </p:blipFill>
        <p:spPr bwMode="auto">
          <a:xfrm>
            <a:off x="0" y="5861050"/>
            <a:ext cx="9144000" cy="996950"/>
          </a:xfrm>
          <a:prstGeom prst="rect">
            <a:avLst/>
          </a:prstGeom>
          <a:solidFill>
            <a:srgbClr val="D7EA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spcAft>
                <a:spcPts val="600"/>
              </a:spcAft>
              <a:defRPr sz="24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179388" y="6365875"/>
            <a:ext cx="2133600" cy="365125"/>
          </a:xfrm>
        </p:spPr>
        <p:txBody>
          <a:bodyPr lIns="91428" tIns="45715" rIns="91428" bIns="4571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BFEDA87-67E3-4CF9-A083-60D8794128E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fr-FR"/>
              <a:t>Plan de communication RCT 2015 - DICOM</a:t>
            </a:r>
          </a:p>
        </p:txBody>
      </p:sp>
    </p:spTree>
    <p:extLst>
      <p:ext uri="{BB962C8B-B14F-4D97-AF65-F5344CB8AC3E}">
        <p14:creationId xmlns:p14="http://schemas.microsoft.com/office/powerpoint/2010/main" val="3754606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41490193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70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2769-BF69-4ABB-AA7E-C70BAC174CC9}" type="datetimeFigureOut">
              <a:rPr lang="fr-FR" smtClean="0"/>
              <a:t>20/04/2018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8A55C-8184-44CF-8D29-808D858C36EC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79512" y="908720"/>
            <a:ext cx="8784976" cy="0"/>
          </a:xfrm>
          <a:prstGeom prst="line">
            <a:avLst/>
          </a:prstGeom>
          <a:ln w="12700">
            <a:solidFill>
              <a:srgbClr val="7FC3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778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22450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4026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3475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7361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705163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735890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1762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60807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0"/>
            <a:ext cx="9144000" cy="2906713"/>
          </a:xfrm>
          <a:prstGeom prst="rect">
            <a:avLst/>
          </a:prstGeom>
          <a:solidFill>
            <a:srgbClr val="0C419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8809" tIns="39399" rIns="78809" bIns="39399" anchor="ctr"/>
          <a:lstStyle>
            <a:lvl1pPr eaLnBrk="0" hangingPunct="0">
              <a:defRPr sz="50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50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50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5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5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defTabSz="911351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200" b="0" smtClean="0">
              <a:solidFill>
                <a:srgbClr val="0C419A"/>
              </a:solidFill>
              <a:cs typeface="Arial" charset="0"/>
            </a:endParaRPr>
          </a:p>
        </p:txBody>
      </p:sp>
      <p:pic>
        <p:nvPicPr>
          <p:cNvPr id="5" name="Picture 9" descr="vague_filetsVe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5" r="5833"/>
          <a:stretch>
            <a:fillRect/>
          </a:stretch>
        </p:blipFill>
        <p:spPr bwMode="auto">
          <a:xfrm>
            <a:off x="0" y="2446338"/>
            <a:ext cx="9144000" cy="108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 descr="logo_Diapora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2514600"/>
            <a:ext cx="16954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555687"/>
            <a:ext cx="9144000" cy="14697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3820651"/>
            <a:ext cx="9144000" cy="1751929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381750"/>
            <a:ext cx="2897188" cy="47625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r-FR"/>
              <a:t>1CNAMTS / DDO / Direction du projet Diadème – le 15/01/2007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5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D741EA-062B-4647-A1BD-142872CCDF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8687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4"/>
          <p:cNvSpPr txBox="1">
            <a:spLocks noGrp="1"/>
          </p:cNvSpPr>
          <p:nvPr userDrawn="1"/>
        </p:nvSpPr>
        <p:spPr bwMode="auto">
          <a:xfrm>
            <a:off x="3276600" y="5732463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1351">
              <a:spcBef>
                <a:spcPct val="0"/>
              </a:spcBef>
              <a:buFontTx/>
              <a:buNone/>
              <a:defRPr/>
            </a:pPr>
            <a:endParaRPr lang="fr-FR" altLang="fr-FR" sz="1100" dirty="0">
              <a:solidFill>
                <a:srgbClr val="0C419A"/>
              </a:solidFill>
              <a:latin typeface="Arial" pitchFamily="34" charset="0"/>
              <a:cs typeface="Arial" charset="0"/>
            </a:endParaRPr>
          </a:p>
          <a:p>
            <a:pPr algn="ctr" defTabSz="911351">
              <a:spcBef>
                <a:spcPct val="0"/>
              </a:spcBef>
              <a:buFontTx/>
              <a:buNone/>
              <a:defRPr/>
            </a:pPr>
            <a:fld id="{42953CED-2D69-4523-98DE-7E8564E400BB}" type="slidenum">
              <a:rPr lang="fr-FR" altLang="fr-FR" sz="1400">
                <a:solidFill>
                  <a:srgbClr val="0C419A"/>
                </a:solidFill>
                <a:latin typeface="Arial" pitchFamily="34" charset="0"/>
                <a:cs typeface="Arial" charset="0"/>
              </a:rPr>
              <a:pPr algn="ctr" defTabSz="911351">
                <a:spcBef>
                  <a:spcPct val="0"/>
                </a:spcBef>
                <a:buFontTx/>
                <a:buNone/>
                <a:defRPr/>
              </a:pPr>
              <a:t>‹N°›</a:t>
            </a:fld>
            <a:endParaRPr lang="fr-FR" altLang="fr-FR" sz="1400" dirty="0">
              <a:solidFill>
                <a:srgbClr val="0C419A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891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2769-BF69-4ABB-AA7E-C70BAC174CC9}" type="datetimeFigureOut">
              <a:rPr lang="fr-FR" smtClean="0"/>
              <a:t>20/04/2018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8A55C-8184-44CF-8D29-808D858C36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27002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Documents and Settings\Emily\Bureau\Charte graphique 2004\australie_blanc [Converti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484938"/>
            <a:ext cx="14382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80"/>
          <a:stretch>
            <a:fillRect/>
          </a:stretch>
        </p:blipFill>
        <p:spPr bwMode="auto">
          <a:xfrm>
            <a:off x="0" y="5861050"/>
            <a:ext cx="9144000" cy="996950"/>
          </a:xfrm>
          <a:prstGeom prst="rect">
            <a:avLst/>
          </a:prstGeom>
          <a:solidFill>
            <a:srgbClr val="D7EA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spcAft>
                <a:spcPts val="600"/>
              </a:spcAft>
              <a:defRPr sz="24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179388" y="6365875"/>
            <a:ext cx="2133600" cy="365125"/>
          </a:xfrm>
        </p:spPr>
        <p:txBody>
          <a:bodyPr lIns="91428" tIns="45715" rIns="91428" bIns="4571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CEF0A8A-042F-49D1-8068-CCA00FE0D7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fr-FR"/>
              <a:t>Plan de communication RCT 2015 - DICOM</a:t>
            </a:r>
          </a:p>
        </p:txBody>
      </p:sp>
    </p:spTree>
    <p:extLst>
      <p:ext uri="{BB962C8B-B14F-4D97-AF65-F5344CB8AC3E}">
        <p14:creationId xmlns:p14="http://schemas.microsoft.com/office/powerpoint/2010/main" val="1172569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2769-BF69-4ABB-AA7E-C70BAC174CC9}" type="datetimeFigureOut">
              <a:rPr lang="fr-FR" smtClean="0"/>
              <a:t>20/04/2018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8A55C-8184-44CF-8D29-808D858C36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9732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2769-BF69-4ABB-AA7E-C70BAC174CC9}" type="datetimeFigureOut">
              <a:rPr lang="fr-FR" smtClean="0"/>
              <a:t>20/04/2018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8A55C-8184-44CF-8D29-808D858C36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1525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9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9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9.jpe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240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42769-BF69-4ABB-AA7E-C70BAC174CC9}" type="datetimeFigureOut">
              <a:rPr lang="fr-FR" smtClean="0"/>
              <a:t>20/04/2018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8A55C-8184-44CF-8D29-808D858C36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14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748" r:id="rId13"/>
    <p:sldLayoutId id="2147483750" r:id="rId14"/>
    <p:sldLayoutId id="2147483752" r:id="rId15"/>
    <p:sldLayoutId id="2147483753" r:id="rId16"/>
    <p:sldLayoutId id="2147483754" r:id="rId17"/>
    <p:sldLayoutId id="2147483755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D1C88-620F-42EA-9B0A-048A1AD9A126}" type="datetimeFigureOut">
              <a:rPr lang="fr-FR" smtClean="0"/>
              <a:t>20/04/2018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384F-66C9-4031-9FA1-C499F67ADB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7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34000">
              <a:srgbClr val="DCE5F5"/>
            </a:gs>
            <a:gs pos="17000">
              <a:schemeClr val="accent1">
                <a:tint val="44500"/>
                <a:satMod val="16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7" name="Picture 12" descr="vague_filetsVert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" y="5970350"/>
            <a:ext cx="9144000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7CC3D-A922-48E6-8B11-19753C133F6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20/04/2018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066443"/>
            <a:ext cx="160020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140102" y="6402043"/>
            <a:ext cx="864096" cy="3115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1">
                <a:solidFill>
                  <a:srgbClr val="72AF2F"/>
                </a:solidFill>
              </a:defRPr>
            </a:lvl1pPr>
          </a:lstStyle>
          <a:p>
            <a:r>
              <a:rPr lang="fr-FR" dirty="0" smtClean="0"/>
              <a:t>Service médical</a:t>
            </a:r>
          </a:p>
          <a:p>
            <a:r>
              <a:rPr lang="fr-FR" dirty="0" smtClean="0"/>
              <a:t>Alsace-Moselle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510337"/>
            <a:ext cx="86518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45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22"/>
          <a:stretch/>
        </p:blipFill>
        <p:spPr>
          <a:xfrm>
            <a:off x="0" y="-27384"/>
            <a:ext cx="9144000" cy="151770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84"/>
          <a:stretch/>
        </p:blipFill>
        <p:spPr>
          <a:xfrm>
            <a:off x="0" y="6021288"/>
            <a:ext cx="9144000" cy="84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2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54"/>
          <a:stretch>
            <a:fillRect/>
          </a:stretch>
        </p:blipFill>
        <p:spPr bwMode="auto">
          <a:xfrm>
            <a:off x="0" y="6165850"/>
            <a:ext cx="9144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914400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80" tIns="44939" rIns="89880" bIns="449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50889"/>
            <a:ext cx="9144000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80" tIns="44939" rIns="89880" bIns="44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450014"/>
            <a:ext cx="8763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80" tIns="44939" rIns="89880" bIns="44939" numCol="1" anchor="t" anchorCtr="0" compatLnSpc="1">
            <a:prstTxWarp prst="textNoShape">
              <a:avLst/>
            </a:prstTxWarp>
          </a:bodyPr>
          <a:lstStyle>
            <a:lvl1pPr algn="ctr" defTabSz="898858" eaLnBrk="0" hangingPunct="0">
              <a:defRPr sz="1200" b="1">
                <a:solidFill>
                  <a:srgbClr val="0C419A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028ED5-BAAB-4469-83F8-4690318C44B4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/>
          </a:p>
        </p:txBody>
      </p:sp>
      <p:sp>
        <p:nvSpPr>
          <p:cNvPr id="2" name="Line 15"/>
          <p:cNvSpPr>
            <a:spLocks noChangeShapeType="1"/>
          </p:cNvSpPr>
          <p:nvPr/>
        </p:nvSpPr>
        <p:spPr bwMode="auto">
          <a:xfrm>
            <a:off x="0" y="622300"/>
            <a:ext cx="91440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8809" tIns="39399" rIns="78809" bIns="3939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24626"/>
            <a:ext cx="54356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80" tIns="44939" rIns="89880" bIns="44939" numCol="1" anchor="t" anchorCtr="0" compatLnSpc="1">
            <a:prstTxWarp prst="textNoShape">
              <a:avLst/>
            </a:prstTxWarp>
          </a:bodyPr>
          <a:lstStyle>
            <a:lvl1pPr algn="l" defTabSz="898858" eaLnBrk="0" hangingPunct="0">
              <a:defRPr sz="1100" b="0">
                <a:solidFill>
                  <a:srgbClr val="0C419A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307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887413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C419A"/>
          </a:solidFill>
          <a:latin typeface="+mj-lt"/>
          <a:ea typeface="+mj-ea"/>
          <a:cs typeface="+mj-cs"/>
        </a:defRPr>
      </a:lvl1pPr>
      <a:lvl2pPr algn="ctr" defTabSz="887413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C419A"/>
          </a:solidFill>
          <a:latin typeface="Arial" charset="0"/>
        </a:defRPr>
      </a:lvl2pPr>
      <a:lvl3pPr algn="ctr" defTabSz="887413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C419A"/>
          </a:solidFill>
          <a:latin typeface="Arial" charset="0"/>
        </a:defRPr>
      </a:lvl3pPr>
      <a:lvl4pPr algn="ctr" defTabSz="887413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C419A"/>
          </a:solidFill>
          <a:latin typeface="Arial" charset="0"/>
        </a:defRPr>
      </a:lvl4pPr>
      <a:lvl5pPr algn="ctr" defTabSz="887413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C419A"/>
          </a:solidFill>
          <a:latin typeface="Arial" charset="0"/>
        </a:defRPr>
      </a:lvl5pPr>
      <a:lvl6pPr marL="394007" algn="ctr" defTabSz="898858" rtl="0" fontAlgn="base">
        <a:spcBef>
          <a:spcPct val="0"/>
        </a:spcBef>
        <a:spcAft>
          <a:spcPct val="0"/>
        </a:spcAft>
        <a:defRPr sz="2700" b="1">
          <a:solidFill>
            <a:srgbClr val="0C419A"/>
          </a:solidFill>
          <a:latin typeface="Arial" charset="0"/>
        </a:defRPr>
      </a:lvl6pPr>
      <a:lvl7pPr marL="788042" algn="ctr" defTabSz="898858" rtl="0" fontAlgn="base">
        <a:spcBef>
          <a:spcPct val="0"/>
        </a:spcBef>
        <a:spcAft>
          <a:spcPct val="0"/>
        </a:spcAft>
        <a:defRPr sz="2700" b="1">
          <a:solidFill>
            <a:srgbClr val="0C419A"/>
          </a:solidFill>
          <a:latin typeface="Arial" charset="0"/>
        </a:defRPr>
      </a:lvl7pPr>
      <a:lvl8pPr marL="1182061" algn="ctr" defTabSz="898858" rtl="0" fontAlgn="base">
        <a:spcBef>
          <a:spcPct val="0"/>
        </a:spcBef>
        <a:spcAft>
          <a:spcPct val="0"/>
        </a:spcAft>
        <a:defRPr sz="2700" b="1">
          <a:solidFill>
            <a:srgbClr val="0C419A"/>
          </a:solidFill>
          <a:latin typeface="Arial" charset="0"/>
        </a:defRPr>
      </a:lvl8pPr>
      <a:lvl9pPr marL="1576085" algn="ctr" defTabSz="898858" rtl="0" fontAlgn="base">
        <a:spcBef>
          <a:spcPct val="0"/>
        </a:spcBef>
        <a:spcAft>
          <a:spcPct val="0"/>
        </a:spcAft>
        <a:defRPr sz="2700" b="1">
          <a:solidFill>
            <a:srgbClr val="0C419A"/>
          </a:solidFill>
          <a:latin typeface="Arial" charset="0"/>
        </a:defRPr>
      </a:lvl9pPr>
    </p:titleStyle>
    <p:bodyStyle>
      <a:lvl1pPr marL="322263" indent="-322263" algn="l" defTabSz="887413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è"/>
        <a:defRPr sz="2100" b="1">
          <a:solidFill>
            <a:srgbClr val="0C419A"/>
          </a:solidFill>
          <a:latin typeface="+mn-lt"/>
          <a:ea typeface="+mn-ea"/>
          <a:cs typeface="+mn-cs"/>
        </a:defRPr>
      </a:lvl1pPr>
      <a:lvl2pPr marL="736600" indent="-241300" algn="l" defTabSz="887413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>
          <a:solidFill>
            <a:srgbClr val="0C419A"/>
          </a:solidFill>
          <a:latin typeface="+mn-lt"/>
        </a:defRPr>
      </a:lvl2pPr>
      <a:lvl3pPr marL="1116013" indent="-207963" algn="l" defTabSz="887413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ü"/>
        <a:defRPr>
          <a:solidFill>
            <a:srgbClr val="0C419A"/>
          </a:solidFill>
          <a:latin typeface="+mn-lt"/>
        </a:defRPr>
      </a:lvl3pPr>
      <a:lvl4pPr marL="1560513" indent="-209550" algn="l" defTabSz="887413" rtl="0" eaLnBrk="0" fontAlgn="base" hangingPunct="0">
        <a:spcBef>
          <a:spcPct val="20000"/>
        </a:spcBef>
        <a:spcAft>
          <a:spcPct val="0"/>
        </a:spcAft>
        <a:buChar char="_"/>
        <a:defRPr sz="2000">
          <a:solidFill>
            <a:srgbClr val="0C419A"/>
          </a:solidFill>
          <a:latin typeface="+mn-lt"/>
        </a:defRPr>
      </a:lvl4pPr>
      <a:lvl5pPr marL="2009775" indent="-207963" algn="l" defTabSz="887413" rtl="0" eaLnBrk="0" fontAlgn="base" hangingPunct="0">
        <a:spcBef>
          <a:spcPct val="20000"/>
        </a:spcBef>
        <a:spcAft>
          <a:spcPct val="0"/>
        </a:spcAft>
        <a:buChar char="_"/>
        <a:defRPr sz="2000">
          <a:solidFill>
            <a:srgbClr val="0C419A"/>
          </a:solidFill>
          <a:latin typeface="+mn-lt"/>
        </a:defRPr>
      </a:lvl5pPr>
      <a:lvl6pPr marL="2416126" indent="-224370" algn="l" defTabSz="898858" rtl="0" fontAlgn="base">
        <a:spcBef>
          <a:spcPct val="20000"/>
        </a:spcBef>
        <a:spcAft>
          <a:spcPct val="0"/>
        </a:spcAft>
        <a:buChar char="_"/>
        <a:defRPr sz="2000">
          <a:solidFill>
            <a:srgbClr val="0C419A"/>
          </a:solidFill>
          <a:latin typeface="+mn-lt"/>
        </a:defRPr>
      </a:lvl6pPr>
      <a:lvl7pPr marL="2810144" indent="-224370" algn="l" defTabSz="898858" rtl="0" fontAlgn="base">
        <a:spcBef>
          <a:spcPct val="20000"/>
        </a:spcBef>
        <a:spcAft>
          <a:spcPct val="0"/>
        </a:spcAft>
        <a:buChar char="_"/>
        <a:defRPr sz="2000">
          <a:solidFill>
            <a:srgbClr val="0C419A"/>
          </a:solidFill>
          <a:latin typeface="+mn-lt"/>
        </a:defRPr>
      </a:lvl7pPr>
      <a:lvl8pPr marL="3204152" indent="-224370" algn="l" defTabSz="898858" rtl="0" fontAlgn="base">
        <a:spcBef>
          <a:spcPct val="20000"/>
        </a:spcBef>
        <a:spcAft>
          <a:spcPct val="0"/>
        </a:spcAft>
        <a:buChar char="_"/>
        <a:defRPr sz="2000">
          <a:solidFill>
            <a:srgbClr val="0C419A"/>
          </a:solidFill>
          <a:latin typeface="+mn-lt"/>
        </a:defRPr>
      </a:lvl8pPr>
      <a:lvl9pPr marL="3598179" indent="-224370" algn="l" defTabSz="898858" rtl="0" fontAlgn="base">
        <a:spcBef>
          <a:spcPct val="20000"/>
        </a:spcBef>
        <a:spcAft>
          <a:spcPct val="0"/>
        </a:spcAft>
        <a:buChar char="_"/>
        <a:defRPr sz="2000">
          <a:solidFill>
            <a:srgbClr val="0C419A"/>
          </a:solidFill>
          <a:latin typeface="+mn-lt"/>
        </a:defRPr>
      </a:lvl9pPr>
    </p:bodyStyle>
    <p:otherStyle>
      <a:defPPr>
        <a:defRPr lang="fr-FR"/>
      </a:defPPr>
      <a:lvl1pPr marL="0" algn="l" defTabSz="7880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4007" algn="l" defTabSz="7880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88042" algn="l" defTabSz="7880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82061" algn="l" defTabSz="7880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085" algn="l" defTabSz="7880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70101" algn="l" defTabSz="7880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64135" algn="l" defTabSz="7880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58146" algn="l" defTabSz="7880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52168" algn="l" defTabSz="7880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54"/>
          <a:stretch>
            <a:fillRect/>
          </a:stretch>
        </p:blipFill>
        <p:spPr bwMode="auto">
          <a:xfrm>
            <a:off x="0" y="6165850"/>
            <a:ext cx="9144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80" tIns="44939" rIns="89880" bIns="449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50888"/>
            <a:ext cx="9144000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80" tIns="44939" rIns="89880" bIns="44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450013"/>
            <a:ext cx="8763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80" tIns="44939" rIns="89880" bIns="44939" numCol="1" anchor="t" anchorCtr="0" compatLnSpc="1">
            <a:prstTxWarp prst="textNoShape">
              <a:avLst/>
            </a:prstTxWarp>
          </a:bodyPr>
          <a:lstStyle>
            <a:lvl1pPr algn="ctr" defTabSz="898858" eaLnBrk="0" hangingPunct="0">
              <a:defRPr sz="1200" b="1">
                <a:solidFill>
                  <a:srgbClr val="0C419A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4C6145-A9B2-401E-A01E-964E4FB5D7FE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/>
          </a:p>
        </p:txBody>
      </p:sp>
      <p:sp>
        <p:nvSpPr>
          <p:cNvPr id="2" name="Line 15"/>
          <p:cNvSpPr>
            <a:spLocks noChangeShapeType="1"/>
          </p:cNvSpPr>
          <p:nvPr/>
        </p:nvSpPr>
        <p:spPr bwMode="auto">
          <a:xfrm>
            <a:off x="0" y="622300"/>
            <a:ext cx="91440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8809" tIns="39399" rIns="78809" bIns="3939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24625"/>
            <a:ext cx="54356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80" tIns="44939" rIns="89880" bIns="44939" numCol="1" anchor="t" anchorCtr="0" compatLnSpc="1">
            <a:prstTxWarp prst="textNoShape">
              <a:avLst/>
            </a:prstTxWarp>
          </a:bodyPr>
          <a:lstStyle>
            <a:lvl1pPr algn="l" defTabSz="898858" eaLnBrk="0" hangingPunct="0">
              <a:defRPr sz="1100" b="0">
                <a:solidFill>
                  <a:srgbClr val="0C419A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xxxxx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47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887413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C419A"/>
          </a:solidFill>
          <a:latin typeface="+mj-lt"/>
          <a:ea typeface="+mj-ea"/>
          <a:cs typeface="+mj-cs"/>
        </a:defRPr>
      </a:lvl1pPr>
      <a:lvl2pPr algn="ctr" defTabSz="887413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C419A"/>
          </a:solidFill>
          <a:latin typeface="Arial" charset="0"/>
        </a:defRPr>
      </a:lvl2pPr>
      <a:lvl3pPr algn="ctr" defTabSz="887413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C419A"/>
          </a:solidFill>
          <a:latin typeface="Arial" charset="0"/>
        </a:defRPr>
      </a:lvl3pPr>
      <a:lvl4pPr algn="ctr" defTabSz="887413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C419A"/>
          </a:solidFill>
          <a:latin typeface="Arial" charset="0"/>
        </a:defRPr>
      </a:lvl4pPr>
      <a:lvl5pPr algn="ctr" defTabSz="887413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C419A"/>
          </a:solidFill>
          <a:latin typeface="Arial" charset="0"/>
        </a:defRPr>
      </a:lvl5pPr>
      <a:lvl6pPr marL="394007" algn="ctr" defTabSz="898858" rtl="0" fontAlgn="base">
        <a:spcBef>
          <a:spcPct val="0"/>
        </a:spcBef>
        <a:spcAft>
          <a:spcPct val="0"/>
        </a:spcAft>
        <a:defRPr sz="2700" b="1">
          <a:solidFill>
            <a:srgbClr val="0C419A"/>
          </a:solidFill>
          <a:latin typeface="Arial" charset="0"/>
        </a:defRPr>
      </a:lvl6pPr>
      <a:lvl7pPr marL="788042" algn="ctr" defTabSz="898858" rtl="0" fontAlgn="base">
        <a:spcBef>
          <a:spcPct val="0"/>
        </a:spcBef>
        <a:spcAft>
          <a:spcPct val="0"/>
        </a:spcAft>
        <a:defRPr sz="2700" b="1">
          <a:solidFill>
            <a:srgbClr val="0C419A"/>
          </a:solidFill>
          <a:latin typeface="Arial" charset="0"/>
        </a:defRPr>
      </a:lvl7pPr>
      <a:lvl8pPr marL="1182061" algn="ctr" defTabSz="898858" rtl="0" fontAlgn="base">
        <a:spcBef>
          <a:spcPct val="0"/>
        </a:spcBef>
        <a:spcAft>
          <a:spcPct val="0"/>
        </a:spcAft>
        <a:defRPr sz="2700" b="1">
          <a:solidFill>
            <a:srgbClr val="0C419A"/>
          </a:solidFill>
          <a:latin typeface="Arial" charset="0"/>
        </a:defRPr>
      </a:lvl8pPr>
      <a:lvl9pPr marL="1576085" algn="ctr" defTabSz="898858" rtl="0" fontAlgn="base">
        <a:spcBef>
          <a:spcPct val="0"/>
        </a:spcBef>
        <a:spcAft>
          <a:spcPct val="0"/>
        </a:spcAft>
        <a:defRPr sz="2700" b="1">
          <a:solidFill>
            <a:srgbClr val="0C419A"/>
          </a:solidFill>
          <a:latin typeface="Arial" charset="0"/>
        </a:defRPr>
      </a:lvl9pPr>
    </p:titleStyle>
    <p:bodyStyle>
      <a:lvl1pPr marL="322263" indent="-322263" algn="l" defTabSz="887413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è"/>
        <a:defRPr sz="2100" b="1">
          <a:solidFill>
            <a:srgbClr val="0C419A"/>
          </a:solidFill>
          <a:latin typeface="+mn-lt"/>
          <a:ea typeface="+mn-ea"/>
          <a:cs typeface="+mn-cs"/>
        </a:defRPr>
      </a:lvl1pPr>
      <a:lvl2pPr marL="736600" indent="-241300" algn="l" defTabSz="887413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>
          <a:solidFill>
            <a:srgbClr val="0C419A"/>
          </a:solidFill>
          <a:latin typeface="+mn-lt"/>
        </a:defRPr>
      </a:lvl2pPr>
      <a:lvl3pPr marL="1116013" indent="-207963" algn="l" defTabSz="887413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ü"/>
        <a:defRPr>
          <a:solidFill>
            <a:srgbClr val="0C419A"/>
          </a:solidFill>
          <a:latin typeface="+mn-lt"/>
        </a:defRPr>
      </a:lvl3pPr>
      <a:lvl4pPr marL="1560513" indent="-209550" algn="l" defTabSz="887413" rtl="0" eaLnBrk="0" fontAlgn="base" hangingPunct="0">
        <a:spcBef>
          <a:spcPct val="20000"/>
        </a:spcBef>
        <a:spcAft>
          <a:spcPct val="0"/>
        </a:spcAft>
        <a:buChar char="_"/>
        <a:defRPr sz="2000">
          <a:solidFill>
            <a:srgbClr val="0C419A"/>
          </a:solidFill>
          <a:latin typeface="+mn-lt"/>
        </a:defRPr>
      </a:lvl4pPr>
      <a:lvl5pPr marL="2009775" indent="-207963" algn="l" defTabSz="887413" rtl="0" eaLnBrk="0" fontAlgn="base" hangingPunct="0">
        <a:spcBef>
          <a:spcPct val="20000"/>
        </a:spcBef>
        <a:spcAft>
          <a:spcPct val="0"/>
        </a:spcAft>
        <a:buChar char="_"/>
        <a:defRPr sz="2000">
          <a:solidFill>
            <a:srgbClr val="0C419A"/>
          </a:solidFill>
          <a:latin typeface="+mn-lt"/>
        </a:defRPr>
      </a:lvl5pPr>
      <a:lvl6pPr marL="2416126" indent="-224370" algn="l" defTabSz="898858" rtl="0" fontAlgn="base">
        <a:spcBef>
          <a:spcPct val="20000"/>
        </a:spcBef>
        <a:spcAft>
          <a:spcPct val="0"/>
        </a:spcAft>
        <a:buChar char="_"/>
        <a:defRPr sz="2000">
          <a:solidFill>
            <a:srgbClr val="0C419A"/>
          </a:solidFill>
          <a:latin typeface="+mn-lt"/>
        </a:defRPr>
      </a:lvl6pPr>
      <a:lvl7pPr marL="2810144" indent="-224370" algn="l" defTabSz="898858" rtl="0" fontAlgn="base">
        <a:spcBef>
          <a:spcPct val="20000"/>
        </a:spcBef>
        <a:spcAft>
          <a:spcPct val="0"/>
        </a:spcAft>
        <a:buChar char="_"/>
        <a:defRPr sz="2000">
          <a:solidFill>
            <a:srgbClr val="0C419A"/>
          </a:solidFill>
          <a:latin typeface="+mn-lt"/>
        </a:defRPr>
      </a:lvl7pPr>
      <a:lvl8pPr marL="3204152" indent="-224370" algn="l" defTabSz="898858" rtl="0" fontAlgn="base">
        <a:spcBef>
          <a:spcPct val="20000"/>
        </a:spcBef>
        <a:spcAft>
          <a:spcPct val="0"/>
        </a:spcAft>
        <a:buChar char="_"/>
        <a:defRPr sz="2000">
          <a:solidFill>
            <a:srgbClr val="0C419A"/>
          </a:solidFill>
          <a:latin typeface="+mn-lt"/>
        </a:defRPr>
      </a:lvl8pPr>
      <a:lvl9pPr marL="3598179" indent="-224370" algn="l" defTabSz="898858" rtl="0" fontAlgn="base">
        <a:spcBef>
          <a:spcPct val="20000"/>
        </a:spcBef>
        <a:spcAft>
          <a:spcPct val="0"/>
        </a:spcAft>
        <a:buChar char="_"/>
        <a:defRPr sz="2000">
          <a:solidFill>
            <a:srgbClr val="0C419A"/>
          </a:solidFill>
          <a:latin typeface="+mn-lt"/>
        </a:defRPr>
      </a:lvl9pPr>
    </p:bodyStyle>
    <p:otherStyle>
      <a:defPPr>
        <a:defRPr lang="fr-FR"/>
      </a:defPPr>
      <a:lvl1pPr marL="0" algn="l" defTabSz="7880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4007" algn="l" defTabSz="7880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88042" algn="l" defTabSz="7880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82061" algn="l" defTabSz="7880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085" algn="l" defTabSz="7880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70101" algn="l" defTabSz="7880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64135" algn="l" defTabSz="7880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58146" algn="l" defTabSz="7880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52168" algn="l" defTabSz="7880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5141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lr>
          <a:srgbClr val="0C419A"/>
        </a:buClr>
        <a:buFont typeface="Arial" charset="0"/>
        <a:buChar char="•"/>
        <a:defRPr sz="2800" b="1">
          <a:solidFill>
            <a:srgbClr val="0C419A"/>
          </a:solidFill>
          <a:latin typeface="+mn-lt"/>
          <a:ea typeface="+mn-ea"/>
          <a:cs typeface="+mn-cs"/>
        </a:defRPr>
      </a:lvl1pPr>
      <a:lvl2pPr marL="541338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sz="2400">
          <a:solidFill>
            <a:srgbClr val="003399"/>
          </a:solidFill>
          <a:latin typeface="+mn-lt"/>
        </a:defRPr>
      </a:lvl2pPr>
      <a:lvl3pPr marL="901700" indent="-1809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-"/>
        <a:defRPr sz="2200">
          <a:solidFill>
            <a:srgbClr val="003399"/>
          </a:solidFill>
          <a:latin typeface="+mn-lt"/>
        </a:defRPr>
      </a:lvl3pPr>
      <a:lvl4pPr marL="1262063" indent="-1809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-"/>
        <a:defRPr sz="2000">
          <a:solidFill>
            <a:srgbClr val="003399"/>
          </a:solidFill>
          <a:latin typeface="+mn-lt"/>
        </a:defRPr>
      </a:lvl4pPr>
      <a:lvl5pPr marL="1609725" indent="-1682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-"/>
        <a:defRPr sz="2000">
          <a:solidFill>
            <a:srgbClr val="003399"/>
          </a:solidFill>
          <a:latin typeface="+mn-lt"/>
        </a:defRPr>
      </a:lvl5pPr>
      <a:lvl6pPr marL="2066925" indent="-168275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6pPr>
      <a:lvl7pPr marL="2524125" indent="-168275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7pPr>
      <a:lvl8pPr marL="2981325" indent="-168275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8pPr>
      <a:lvl9pPr marL="3438525" indent="-168275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54"/>
          <a:stretch>
            <a:fillRect/>
          </a:stretch>
        </p:blipFill>
        <p:spPr bwMode="auto">
          <a:xfrm>
            <a:off x="0" y="6165850"/>
            <a:ext cx="9144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80" tIns="44939" rIns="89880" bIns="449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50888"/>
            <a:ext cx="9144000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80" tIns="44939" rIns="89880" bIns="44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450013"/>
            <a:ext cx="8763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80" tIns="44939" rIns="89880" bIns="44939" numCol="1" anchor="t" anchorCtr="0" compatLnSpc="1">
            <a:prstTxWarp prst="textNoShape">
              <a:avLst/>
            </a:prstTxWarp>
          </a:bodyPr>
          <a:lstStyle>
            <a:lvl1pPr algn="ctr" defTabSz="898858" eaLnBrk="0" hangingPunct="0">
              <a:defRPr sz="1200" b="1">
                <a:solidFill>
                  <a:srgbClr val="0C419A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DA5867-B929-4096-A8EA-9E449FEFEA71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/>
          </a:p>
        </p:txBody>
      </p:sp>
      <p:sp>
        <p:nvSpPr>
          <p:cNvPr id="2" name="Line 15"/>
          <p:cNvSpPr>
            <a:spLocks noChangeShapeType="1"/>
          </p:cNvSpPr>
          <p:nvPr/>
        </p:nvSpPr>
        <p:spPr bwMode="auto">
          <a:xfrm>
            <a:off x="0" y="622300"/>
            <a:ext cx="91440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8809" tIns="39399" rIns="78809" bIns="3939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24625"/>
            <a:ext cx="54356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80" tIns="44939" rIns="89880" bIns="44939" numCol="1" anchor="t" anchorCtr="0" compatLnSpc="1">
            <a:prstTxWarp prst="textNoShape">
              <a:avLst/>
            </a:prstTxWarp>
          </a:bodyPr>
          <a:lstStyle>
            <a:lvl1pPr algn="l" defTabSz="898858" eaLnBrk="0" hangingPunct="0">
              <a:defRPr sz="1100" b="0">
                <a:solidFill>
                  <a:srgbClr val="0C419A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xxxxx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730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887413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C419A"/>
          </a:solidFill>
          <a:latin typeface="+mj-lt"/>
          <a:ea typeface="+mj-ea"/>
          <a:cs typeface="+mj-cs"/>
        </a:defRPr>
      </a:lvl1pPr>
      <a:lvl2pPr algn="ctr" defTabSz="887413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C419A"/>
          </a:solidFill>
          <a:latin typeface="Arial" charset="0"/>
        </a:defRPr>
      </a:lvl2pPr>
      <a:lvl3pPr algn="ctr" defTabSz="887413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C419A"/>
          </a:solidFill>
          <a:latin typeface="Arial" charset="0"/>
        </a:defRPr>
      </a:lvl3pPr>
      <a:lvl4pPr algn="ctr" defTabSz="887413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C419A"/>
          </a:solidFill>
          <a:latin typeface="Arial" charset="0"/>
        </a:defRPr>
      </a:lvl4pPr>
      <a:lvl5pPr algn="ctr" defTabSz="887413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C419A"/>
          </a:solidFill>
          <a:latin typeface="Arial" charset="0"/>
        </a:defRPr>
      </a:lvl5pPr>
      <a:lvl6pPr marL="394007" algn="ctr" defTabSz="898858" rtl="0" fontAlgn="base">
        <a:spcBef>
          <a:spcPct val="0"/>
        </a:spcBef>
        <a:spcAft>
          <a:spcPct val="0"/>
        </a:spcAft>
        <a:defRPr sz="2700" b="1">
          <a:solidFill>
            <a:srgbClr val="0C419A"/>
          </a:solidFill>
          <a:latin typeface="Arial" charset="0"/>
        </a:defRPr>
      </a:lvl6pPr>
      <a:lvl7pPr marL="788042" algn="ctr" defTabSz="898858" rtl="0" fontAlgn="base">
        <a:spcBef>
          <a:spcPct val="0"/>
        </a:spcBef>
        <a:spcAft>
          <a:spcPct val="0"/>
        </a:spcAft>
        <a:defRPr sz="2700" b="1">
          <a:solidFill>
            <a:srgbClr val="0C419A"/>
          </a:solidFill>
          <a:latin typeface="Arial" charset="0"/>
        </a:defRPr>
      </a:lvl7pPr>
      <a:lvl8pPr marL="1182061" algn="ctr" defTabSz="898858" rtl="0" fontAlgn="base">
        <a:spcBef>
          <a:spcPct val="0"/>
        </a:spcBef>
        <a:spcAft>
          <a:spcPct val="0"/>
        </a:spcAft>
        <a:defRPr sz="2700" b="1">
          <a:solidFill>
            <a:srgbClr val="0C419A"/>
          </a:solidFill>
          <a:latin typeface="Arial" charset="0"/>
        </a:defRPr>
      </a:lvl8pPr>
      <a:lvl9pPr marL="1576085" algn="ctr" defTabSz="898858" rtl="0" fontAlgn="base">
        <a:spcBef>
          <a:spcPct val="0"/>
        </a:spcBef>
        <a:spcAft>
          <a:spcPct val="0"/>
        </a:spcAft>
        <a:defRPr sz="2700" b="1">
          <a:solidFill>
            <a:srgbClr val="0C419A"/>
          </a:solidFill>
          <a:latin typeface="Arial" charset="0"/>
        </a:defRPr>
      </a:lvl9pPr>
    </p:titleStyle>
    <p:bodyStyle>
      <a:lvl1pPr marL="322263" indent="-322263" algn="l" defTabSz="887413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è"/>
        <a:defRPr sz="2100" b="1">
          <a:solidFill>
            <a:srgbClr val="0C419A"/>
          </a:solidFill>
          <a:latin typeface="+mn-lt"/>
          <a:ea typeface="+mn-ea"/>
          <a:cs typeface="+mn-cs"/>
        </a:defRPr>
      </a:lvl1pPr>
      <a:lvl2pPr marL="736600" indent="-241300" algn="l" defTabSz="887413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>
          <a:solidFill>
            <a:srgbClr val="0C419A"/>
          </a:solidFill>
          <a:latin typeface="+mn-lt"/>
        </a:defRPr>
      </a:lvl2pPr>
      <a:lvl3pPr marL="1116013" indent="-207963" algn="l" defTabSz="887413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ü"/>
        <a:defRPr>
          <a:solidFill>
            <a:srgbClr val="0C419A"/>
          </a:solidFill>
          <a:latin typeface="+mn-lt"/>
        </a:defRPr>
      </a:lvl3pPr>
      <a:lvl4pPr marL="1560513" indent="-209550" algn="l" defTabSz="887413" rtl="0" eaLnBrk="0" fontAlgn="base" hangingPunct="0">
        <a:spcBef>
          <a:spcPct val="20000"/>
        </a:spcBef>
        <a:spcAft>
          <a:spcPct val="0"/>
        </a:spcAft>
        <a:buChar char="_"/>
        <a:defRPr sz="2000">
          <a:solidFill>
            <a:srgbClr val="0C419A"/>
          </a:solidFill>
          <a:latin typeface="+mn-lt"/>
        </a:defRPr>
      </a:lvl4pPr>
      <a:lvl5pPr marL="2009775" indent="-207963" algn="l" defTabSz="887413" rtl="0" eaLnBrk="0" fontAlgn="base" hangingPunct="0">
        <a:spcBef>
          <a:spcPct val="20000"/>
        </a:spcBef>
        <a:spcAft>
          <a:spcPct val="0"/>
        </a:spcAft>
        <a:buChar char="_"/>
        <a:defRPr sz="2000">
          <a:solidFill>
            <a:srgbClr val="0C419A"/>
          </a:solidFill>
          <a:latin typeface="+mn-lt"/>
        </a:defRPr>
      </a:lvl5pPr>
      <a:lvl6pPr marL="2416126" indent="-224370" algn="l" defTabSz="898858" rtl="0" fontAlgn="base">
        <a:spcBef>
          <a:spcPct val="20000"/>
        </a:spcBef>
        <a:spcAft>
          <a:spcPct val="0"/>
        </a:spcAft>
        <a:buChar char="_"/>
        <a:defRPr sz="2000">
          <a:solidFill>
            <a:srgbClr val="0C419A"/>
          </a:solidFill>
          <a:latin typeface="+mn-lt"/>
        </a:defRPr>
      </a:lvl6pPr>
      <a:lvl7pPr marL="2810144" indent="-224370" algn="l" defTabSz="898858" rtl="0" fontAlgn="base">
        <a:spcBef>
          <a:spcPct val="20000"/>
        </a:spcBef>
        <a:spcAft>
          <a:spcPct val="0"/>
        </a:spcAft>
        <a:buChar char="_"/>
        <a:defRPr sz="2000">
          <a:solidFill>
            <a:srgbClr val="0C419A"/>
          </a:solidFill>
          <a:latin typeface="+mn-lt"/>
        </a:defRPr>
      </a:lvl7pPr>
      <a:lvl8pPr marL="3204152" indent="-224370" algn="l" defTabSz="898858" rtl="0" fontAlgn="base">
        <a:spcBef>
          <a:spcPct val="20000"/>
        </a:spcBef>
        <a:spcAft>
          <a:spcPct val="0"/>
        </a:spcAft>
        <a:buChar char="_"/>
        <a:defRPr sz="2000">
          <a:solidFill>
            <a:srgbClr val="0C419A"/>
          </a:solidFill>
          <a:latin typeface="+mn-lt"/>
        </a:defRPr>
      </a:lvl8pPr>
      <a:lvl9pPr marL="3598179" indent="-224370" algn="l" defTabSz="898858" rtl="0" fontAlgn="base">
        <a:spcBef>
          <a:spcPct val="20000"/>
        </a:spcBef>
        <a:spcAft>
          <a:spcPct val="0"/>
        </a:spcAft>
        <a:buChar char="_"/>
        <a:defRPr sz="2000">
          <a:solidFill>
            <a:srgbClr val="0C419A"/>
          </a:solidFill>
          <a:latin typeface="+mn-lt"/>
        </a:defRPr>
      </a:lvl9pPr>
    </p:bodyStyle>
    <p:otherStyle>
      <a:defPPr>
        <a:defRPr lang="fr-FR"/>
      </a:defPPr>
      <a:lvl1pPr marL="0" algn="l" defTabSz="7880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4007" algn="l" defTabSz="7880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88042" algn="l" defTabSz="7880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82061" algn="l" defTabSz="7880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085" algn="l" defTabSz="7880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70101" algn="l" defTabSz="7880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64135" algn="l" defTabSz="7880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58146" algn="l" defTabSz="7880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52168" algn="l" defTabSz="7880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8.jpeg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42795" y="3429000"/>
            <a:ext cx="6400800" cy="576064"/>
          </a:xfrm>
        </p:spPr>
        <p:txBody>
          <a:bodyPr>
            <a:normAutofit/>
          </a:bodyPr>
          <a:lstStyle/>
          <a:p>
            <a:r>
              <a:rPr lang="fr-FR" dirty="0" smtClean="0"/>
              <a:t>20 avril 2018</a:t>
            </a:r>
            <a:endParaRPr lang="fr-F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814" y="620688"/>
            <a:ext cx="4322763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50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359" y="1441"/>
          <a:ext cx="1358" cy="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9" y="1441"/>
                        <a:ext cx="1358" cy="1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fr-FR" altLang="fr-FR" smtClean="0"/>
          </a:p>
          <a:p>
            <a:pPr>
              <a:defRPr/>
            </a:pPr>
            <a:fld id="{D01030C7-3868-454B-8447-1C351B6B5F49}" type="slidenum">
              <a:rPr lang="fr-FR" altLang="fr-FR" smtClean="0"/>
              <a:pPr>
                <a:defRPr/>
              </a:pPr>
              <a:t>10</a:t>
            </a:fld>
            <a:endParaRPr lang="fr-FR" altLang="fr-FR" dirty="0"/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239212" y="69716"/>
            <a:ext cx="7536091" cy="50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36" tIns="45462" rIns="90936" bIns="45462" anchor="ctr"/>
          <a:lstStyle>
            <a:lvl1pPr algn="ctr" defTabSz="1030288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419A"/>
                </a:solidFill>
                <a:latin typeface="+mj-lt"/>
                <a:ea typeface="+mj-ea"/>
                <a:cs typeface="+mj-cs"/>
              </a:defRPr>
            </a:lvl1pPr>
            <a:lvl2pPr algn="ctr" defTabSz="1030288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419A"/>
                </a:solidFill>
                <a:latin typeface="Arial" charset="0"/>
              </a:defRPr>
            </a:lvl2pPr>
            <a:lvl3pPr algn="ctr" defTabSz="1030288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419A"/>
                </a:solidFill>
                <a:latin typeface="Arial" charset="0"/>
              </a:defRPr>
            </a:lvl3pPr>
            <a:lvl4pPr algn="ctr" defTabSz="1030288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419A"/>
                </a:solidFill>
                <a:latin typeface="Arial" charset="0"/>
              </a:defRPr>
            </a:lvl4pPr>
            <a:lvl5pPr algn="ctr" defTabSz="1030288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419A"/>
                </a:solidFill>
                <a:latin typeface="Arial" charset="0"/>
              </a:defRPr>
            </a:lvl5pPr>
            <a:lvl6pPr marL="454700" algn="ctr" defTabSz="1037326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419A"/>
                </a:solidFill>
                <a:latin typeface="Arial" charset="0"/>
              </a:defRPr>
            </a:lvl6pPr>
            <a:lvl7pPr marL="909434" algn="ctr" defTabSz="1037326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419A"/>
                </a:solidFill>
                <a:latin typeface="Arial" charset="0"/>
              </a:defRPr>
            </a:lvl7pPr>
            <a:lvl8pPr marL="1364152" algn="ctr" defTabSz="1037326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419A"/>
                </a:solidFill>
                <a:latin typeface="Arial" charset="0"/>
              </a:defRPr>
            </a:lvl8pPr>
            <a:lvl9pPr marL="1818873" algn="ctr" defTabSz="1037326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419A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fr-FR" altLang="fr-FR" sz="1800" dirty="0">
                <a:solidFill>
                  <a:srgbClr val="002060"/>
                </a:solidFill>
              </a:rPr>
              <a:t>L’alimentation des DMP – Les établissements</a:t>
            </a:r>
          </a:p>
        </p:txBody>
      </p:sp>
      <p:sp>
        <p:nvSpPr>
          <p:cNvPr id="51" name="Espace réservé du contenu 2"/>
          <p:cNvSpPr txBox="1">
            <a:spLocks/>
          </p:cNvSpPr>
          <p:nvPr/>
        </p:nvSpPr>
        <p:spPr>
          <a:xfrm>
            <a:off x="734324" y="946298"/>
            <a:ext cx="6663490" cy="530275"/>
          </a:xfrm>
          <a:prstGeom prst="rect">
            <a:avLst/>
          </a:prstGeom>
        </p:spPr>
        <p:txBody>
          <a:bodyPr wrap="square" lIns="80165" tIns="40083" rIns="80165" bIns="40083">
            <a:spAutoFit/>
          </a:bodyPr>
          <a:lstStyle>
            <a:lvl1pPr marL="379413" indent="-379413" algn="l" defTabSz="10302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è"/>
              <a:defRPr sz="2400" b="1">
                <a:solidFill>
                  <a:srgbClr val="0C419A"/>
                </a:solidFill>
                <a:latin typeface="+mn-lt"/>
                <a:ea typeface="+mn-ea"/>
                <a:cs typeface="+mn-cs"/>
              </a:defRPr>
            </a:lvl1pPr>
            <a:lvl2pPr marL="855663" indent="-287338" algn="l" defTabSz="1030288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l"/>
              <a:defRPr sz="2100">
                <a:solidFill>
                  <a:srgbClr val="0C419A"/>
                </a:solidFill>
                <a:latin typeface="+mn-lt"/>
              </a:defRPr>
            </a:lvl2pPr>
            <a:lvl3pPr marL="1295400" indent="-249238" algn="l" defTabSz="10302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ü"/>
              <a:defRPr>
                <a:solidFill>
                  <a:srgbClr val="0C419A"/>
                </a:solidFill>
                <a:latin typeface="+mn-lt"/>
              </a:defRPr>
            </a:lvl3pPr>
            <a:lvl4pPr marL="1811338" indent="-250825" algn="l" defTabSz="1030288" rtl="0" eaLnBrk="0" fontAlgn="base" hangingPunct="0">
              <a:spcBef>
                <a:spcPct val="20000"/>
              </a:spcBef>
              <a:spcAft>
                <a:spcPct val="0"/>
              </a:spcAft>
              <a:buChar char="_"/>
              <a:defRPr sz="2300">
                <a:solidFill>
                  <a:srgbClr val="0C419A"/>
                </a:solidFill>
                <a:latin typeface="+mn-lt"/>
              </a:defRPr>
            </a:lvl4pPr>
            <a:lvl5pPr marL="2327275" indent="-249238" algn="l" defTabSz="1030288" rtl="0" eaLnBrk="0" fontAlgn="base" hangingPunct="0">
              <a:spcBef>
                <a:spcPct val="20000"/>
              </a:spcBef>
              <a:spcAft>
                <a:spcPct val="0"/>
              </a:spcAft>
              <a:buChar char="_"/>
              <a:defRPr sz="2300">
                <a:solidFill>
                  <a:srgbClr val="0C419A"/>
                </a:solidFill>
                <a:latin typeface="+mn-lt"/>
              </a:defRPr>
            </a:lvl5pPr>
            <a:lvl6pPr marL="2788317" indent="-258929" algn="l" defTabSz="1037326" rtl="0" fontAlgn="base">
              <a:spcBef>
                <a:spcPct val="20000"/>
              </a:spcBef>
              <a:spcAft>
                <a:spcPct val="0"/>
              </a:spcAft>
              <a:buChar char="_"/>
              <a:defRPr sz="2300">
                <a:solidFill>
                  <a:srgbClr val="0C419A"/>
                </a:solidFill>
                <a:latin typeface="+mn-lt"/>
              </a:defRPr>
            </a:lvl6pPr>
            <a:lvl7pPr marL="3243030" indent="-258929" algn="l" defTabSz="1037326" rtl="0" fontAlgn="base">
              <a:spcBef>
                <a:spcPct val="20000"/>
              </a:spcBef>
              <a:spcAft>
                <a:spcPct val="0"/>
              </a:spcAft>
              <a:buChar char="_"/>
              <a:defRPr sz="2300">
                <a:solidFill>
                  <a:srgbClr val="0C419A"/>
                </a:solidFill>
                <a:latin typeface="+mn-lt"/>
              </a:defRPr>
            </a:lvl7pPr>
            <a:lvl8pPr marL="3697750" indent="-258929" algn="l" defTabSz="1037326" rtl="0" fontAlgn="base">
              <a:spcBef>
                <a:spcPct val="20000"/>
              </a:spcBef>
              <a:spcAft>
                <a:spcPct val="0"/>
              </a:spcAft>
              <a:buChar char="_"/>
              <a:defRPr sz="2300">
                <a:solidFill>
                  <a:srgbClr val="0C419A"/>
                </a:solidFill>
                <a:latin typeface="+mn-lt"/>
              </a:defRPr>
            </a:lvl8pPr>
            <a:lvl9pPr marL="4152470" indent="-258929" algn="l" defTabSz="1037326" rtl="0" fontAlgn="base">
              <a:spcBef>
                <a:spcPct val="20000"/>
              </a:spcBef>
              <a:spcAft>
                <a:spcPct val="0"/>
              </a:spcAft>
              <a:buChar char="_"/>
              <a:defRPr sz="2300">
                <a:solidFill>
                  <a:srgbClr val="0C419A"/>
                </a:solidFill>
                <a:latin typeface="+mn-lt"/>
              </a:defRPr>
            </a:lvl9pPr>
          </a:lstStyle>
          <a:p>
            <a:pPr marL="0" lvl="1" indent="0" algn="just">
              <a:spcBef>
                <a:spcPts val="1431"/>
              </a:spcBef>
              <a:buClr>
                <a:srgbClr val="954F72"/>
              </a:buClr>
              <a:buSzPct val="100000"/>
              <a:buNone/>
              <a:defRPr/>
            </a:pPr>
            <a:r>
              <a:rPr lang="fr-FR" sz="1400" b="1" kern="0" dirty="0">
                <a:solidFill>
                  <a:srgbClr val="1C3871"/>
                </a:solidFill>
                <a:cs typeface="Calibri" panose="020F0502020204030204" pitchFamily="34" charset="0"/>
              </a:rPr>
              <a:t>Une des clefs de voute de la stratégie du déploiement national passe par la mobilisation des structures de soin dans l’alimentation des DMP</a:t>
            </a:r>
          </a:p>
        </p:txBody>
      </p:sp>
      <p:grpSp>
        <p:nvGrpSpPr>
          <p:cNvPr id="82" name="Group 81"/>
          <p:cNvGrpSpPr>
            <a:grpSpLocks noChangeAspect="1"/>
          </p:cNvGrpSpPr>
          <p:nvPr/>
        </p:nvGrpSpPr>
        <p:grpSpPr>
          <a:xfrm>
            <a:off x="103450" y="936292"/>
            <a:ext cx="585154" cy="620252"/>
            <a:chOff x="6983099" y="3706214"/>
            <a:chExt cx="517525" cy="519113"/>
          </a:xfrm>
          <a:solidFill>
            <a:srgbClr val="1C3871"/>
          </a:solidFill>
        </p:grpSpPr>
        <p:sp>
          <p:nvSpPr>
            <p:cNvPr id="83" name="Freeform 66"/>
            <p:cNvSpPr>
              <a:spLocks/>
            </p:cNvSpPr>
            <p:nvPr/>
          </p:nvSpPr>
          <p:spPr bwMode="auto">
            <a:xfrm>
              <a:off x="6983099" y="3706214"/>
              <a:ext cx="460375" cy="519113"/>
            </a:xfrm>
            <a:custGeom>
              <a:avLst/>
              <a:gdLst>
                <a:gd name="T0" fmla="*/ 290 w 290"/>
                <a:gd name="T1" fmla="*/ 135 h 327"/>
                <a:gd name="T2" fmla="*/ 275 w 290"/>
                <a:gd name="T3" fmla="*/ 180 h 327"/>
                <a:gd name="T4" fmla="*/ 257 w 290"/>
                <a:gd name="T5" fmla="*/ 202 h 327"/>
                <a:gd name="T6" fmla="*/ 232 w 290"/>
                <a:gd name="T7" fmla="*/ 223 h 327"/>
                <a:gd name="T8" fmla="*/ 204 w 290"/>
                <a:gd name="T9" fmla="*/ 235 h 327"/>
                <a:gd name="T10" fmla="*/ 172 w 290"/>
                <a:gd name="T11" fmla="*/ 238 h 327"/>
                <a:gd name="T12" fmla="*/ 142 w 290"/>
                <a:gd name="T13" fmla="*/ 235 h 327"/>
                <a:gd name="T14" fmla="*/ 111 w 290"/>
                <a:gd name="T15" fmla="*/ 223 h 327"/>
                <a:gd name="T16" fmla="*/ 107 w 290"/>
                <a:gd name="T17" fmla="*/ 235 h 327"/>
                <a:gd name="T18" fmla="*/ 36 w 290"/>
                <a:gd name="T19" fmla="*/ 322 h 327"/>
                <a:gd name="T20" fmla="*/ 17 w 290"/>
                <a:gd name="T21" fmla="*/ 326 h 327"/>
                <a:gd name="T22" fmla="*/ 8 w 290"/>
                <a:gd name="T23" fmla="*/ 322 h 327"/>
                <a:gd name="T24" fmla="*/ 0 w 290"/>
                <a:gd name="T25" fmla="*/ 308 h 327"/>
                <a:gd name="T26" fmla="*/ 6 w 290"/>
                <a:gd name="T27" fmla="*/ 292 h 327"/>
                <a:gd name="T28" fmla="*/ 78 w 290"/>
                <a:gd name="T29" fmla="*/ 202 h 327"/>
                <a:gd name="T30" fmla="*/ 77 w 290"/>
                <a:gd name="T31" fmla="*/ 191 h 327"/>
                <a:gd name="T32" fmla="*/ 62 w 290"/>
                <a:gd name="T33" fmla="*/ 164 h 327"/>
                <a:gd name="T34" fmla="*/ 54 w 290"/>
                <a:gd name="T35" fmla="*/ 134 h 327"/>
                <a:gd name="T36" fmla="*/ 54 w 290"/>
                <a:gd name="T37" fmla="*/ 103 h 327"/>
                <a:gd name="T38" fmla="*/ 63 w 290"/>
                <a:gd name="T39" fmla="*/ 73 h 327"/>
                <a:gd name="T40" fmla="*/ 80 w 290"/>
                <a:gd name="T41" fmla="*/ 44 h 327"/>
                <a:gd name="T42" fmla="*/ 96 w 290"/>
                <a:gd name="T43" fmla="*/ 28 h 327"/>
                <a:gd name="T44" fmla="*/ 127 w 290"/>
                <a:gd name="T45" fmla="*/ 10 h 327"/>
                <a:gd name="T46" fmla="*/ 160 w 290"/>
                <a:gd name="T47" fmla="*/ 2 h 327"/>
                <a:gd name="T48" fmla="*/ 194 w 290"/>
                <a:gd name="T49" fmla="*/ 3 h 327"/>
                <a:gd name="T50" fmla="*/ 227 w 290"/>
                <a:gd name="T51" fmla="*/ 14 h 327"/>
                <a:gd name="T52" fmla="*/ 247 w 290"/>
                <a:gd name="T53" fmla="*/ 28 h 327"/>
                <a:gd name="T54" fmla="*/ 269 w 290"/>
                <a:gd name="T55" fmla="*/ 51 h 327"/>
                <a:gd name="T56" fmla="*/ 285 w 290"/>
                <a:gd name="T57" fmla="*/ 81 h 327"/>
                <a:gd name="T58" fmla="*/ 258 w 290"/>
                <a:gd name="T59" fmla="*/ 102 h 327"/>
                <a:gd name="T60" fmla="*/ 247 w 290"/>
                <a:gd name="T61" fmla="*/ 73 h 327"/>
                <a:gd name="T62" fmla="*/ 216 w 290"/>
                <a:gd name="T63" fmla="*/ 43 h 327"/>
                <a:gd name="T64" fmla="*/ 172 w 290"/>
                <a:gd name="T65" fmla="*/ 31 h 327"/>
                <a:gd name="T66" fmla="*/ 154 w 290"/>
                <a:gd name="T67" fmla="*/ 33 h 327"/>
                <a:gd name="T68" fmla="*/ 129 w 290"/>
                <a:gd name="T69" fmla="*/ 42 h 327"/>
                <a:gd name="T70" fmla="*/ 99 w 290"/>
                <a:gd name="T71" fmla="*/ 70 h 327"/>
                <a:gd name="T72" fmla="*/ 88 w 290"/>
                <a:gd name="T73" fmla="*/ 94 h 327"/>
                <a:gd name="T74" fmla="*/ 84 w 290"/>
                <a:gd name="T75" fmla="*/ 120 h 327"/>
                <a:gd name="T76" fmla="*/ 85 w 290"/>
                <a:gd name="T77" fmla="*/ 138 h 327"/>
                <a:gd name="T78" fmla="*/ 94 w 290"/>
                <a:gd name="T79" fmla="*/ 162 h 327"/>
                <a:gd name="T80" fmla="*/ 122 w 290"/>
                <a:gd name="T81" fmla="*/ 193 h 327"/>
                <a:gd name="T82" fmla="*/ 146 w 290"/>
                <a:gd name="T83" fmla="*/ 205 h 327"/>
                <a:gd name="T84" fmla="*/ 172 w 290"/>
                <a:gd name="T85" fmla="*/ 208 h 327"/>
                <a:gd name="T86" fmla="*/ 204 w 290"/>
                <a:gd name="T87" fmla="*/ 202 h 327"/>
                <a:gd name="T88" fmla="*/ 241 w 290"/>
                <a:gd name="T89" fmla="*/ 176 h 327"/>
                <a:gd name="T90" fmla="*/ 260 w 290"/>
                <a:gd name="T91" fmla="*/ 13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0" h="327">
                  <a:moveTo>
                    <a:pt x="260" y="135"/>
                  </a:moveTo>
                  <a:lnTo>
                    <a:pt x="290" y="135"/>
                  </a:lnTo>
                  <a:lnTo>
                    <a:pt x="290" y="135"/>
                  </a:lnTo>
                  <a:lnTo>
                    <a:pt x="287" y="150"/>
                  </a:lnTo>
                  <a:lnTo>
                    <a:pt x="282" y="165"/>
                  </a:lnTo>
                  <a:lnTo>
                    <a:pt x="275" y="180"/>
                  </a:lnTo>
                  <a:lnTo>
                    <a:pt x="264" y="194"/>
                  </a:lnTo>
                  <a:lnTo>
                    <a:pt x="264" y="194"/>
                  </a:lnTo>
                  <a:lnTo>
                    <a:pt x="257" y="202"/>
                  </a:lnTo>
                  <a:lnTo>
                    <a:pt x="249" y="211"/>
                  </a:lnTo>
                  <a:lnTo>
                    <a:pt x="241" y="217"/>
                  </a:lnTo>
                  <a:lnTo>
                    <a:pt x="232" y="223"/>
                  </a:lnTo>
                  <a:lnTo>
                    <a:pt x="223" y="227"/>
                  </a:lnTo>
                  <a:lnTo>
                    <a:pt x="213" y="231"/>
                  </a:lnTo>
                  <a:lnTo>
                    <a:pt x="204" y="235"/>
                  </a:lnTo>
                  <a:lnTo>
                    <a:pt x="193" y="237"/>
                  </a:lnTo>
                  <a:lnTo>
                    <a:pt x="183" y="238"/>
                  </a:lnTo>
                  <a:lnTo>
                    <a:pt x="172" y="238"/>
                  </a:lnTo>
                  <a:lnTo>
                    <a:pt x="162" y="238"/>
                  </a:lnTo>
                  <a:lnTo>
                    <a:pt x="151" y="237"/>
                  </a:lnTo>
                  <a:lnTo>
                    <a:pt x="142" y="235"/>
                  </a:lnTo>
                  <a:lnTo>
                    <a:pt x="131" y="231"/>
                  </a:lnTo>
                  <a:lnTo>
                    <a:pt x="121" y="227"/>
                  </a:lnTo>
                  <a:lnTo>
                    <a:pt x="111" y="223"/>
                  </a:lnTo>
                  <a:lnTo>
                    <a:pt x="111" y="223"/>
                  </a:lnTo>
                  <a:lnTo>
                    <a:pt x="110" y="228"/>
                  </a:lnTo>
                  <a:lnTo>
                    <a:pt x="107" y="235"/>
                  </a:lnTo>
                  <a:lnTo>
                    <a:pt x="39" y="319"/>
                  </a:lnTo>
                  <a:lnTo>
                    <a:pt x="39" y="319"/>
                  </a:lnTo>
                  <a:lnTo>
                    <a:pt x="36" y="322"/>
                  </a:lnTo>
                  <a:lnTo>
                    <a:pt x="32" y="325"/>
                  </a:lnTo>
                  <a:lnTo>
                    <a:pt x="25" y="327"/>
                  </a:lnTo>
                  <a:lnTo>
                    <a:pt x="17" y="326"/>
                  </a:lnTo>
                  <a:lnTo>
                    <a:pt x="13" y="325"/>
                  </a:lnTo>
                  <a:lnTo>
                    <a:pt x="8" y="322"/>
                  </a:lnTo>
                  <a:lnTo>
                    <a:pt x="8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0" y="308"/>
                  </a:lnTo>
                  <a:lnTo>
                    <a:pt x="2" y="299"/>
                  </a:lnTo>
                  <a:lnTo>
                    <a:pt x="3" y="296"/>
                  </a:lnTo>
                  <a:lnTo>
                    <a:pt x="6" y="292"/>
                  </a:lnTo>
                  <a:lnTo>
                    <a:pt x="73" y="208"/>
                  </a:lnTo>
                  <a:lnTo>
                    <a:pt x="73" y="208"/>
                  </a:lnTo>
                  <a:lnTo>
                    <a:pt x="78" y="202"/>
                  </a:lnTo>
                  <a:lnTo>
                    <a:pt x="84" y="200"/>
                  </a:lnTo>
                  <a:lnTo>
                    <a:pt x="84" y="200"/>
                  </a:lnTo>
                  <a:lnTo>
                    <a:pt x="77" y="191"/>
                  </a:lnTo>
                  <a:lnTo>
                    <a:pt x="72" y="183"/>
                  </a:lnTo>
                  <a:lnTo>
                    <a:pt x="66" y="173"/>
                  </a:lnTo>
                  <a:lnTo>
                    <a:pt x="62" y="164"/>
                  </a:lnTo>
                  <a:lnTo>
                    <a:pt x="58" y="154"/>
                  </a:lnTo>
                  <a:lnTo>
                    <a:pt x="55" y="145"/>
                  </a:lnTo>
                  <a:lnTo>
                    <a:pt x="54" y="134"/>
                  </a:lnTo>
                  <a:lnTo>
                    <a:pt x="54" y="124"/>
                  </a:lnTo>
                  <a:lnTo>
                    <a:pt x="54" y="113"/>
                  </a:lnTo>
                  <a:lnTo>
                    <a:pt x="54" y="103"/>
                  </a:lnTo>
                  <a:lnTo>
                    <a:pt x="56" y="92"/>
                  </a:lnTo>
                  <a:lnTo>
                    <a:pt x="59" y="83"/>
                  </a:lnTo>
                  <a:lnTo>
                    <a:pt x="63" y="73"/>
                  </a:lnTo>
                  <a:lnTo>
                    <a:pt x="67" y="64"/>
                  </a:lnTo>
                  <a:lnTo>
                    <a:pt x="73" y="54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88" y="36"/>
                  </a:lnTo>
                  <a:lnTo>
                    <a:pt x="96" y="28"/>
                  </a:lnTo>
                  <a:lnTo>
                    <a:pt x="106" y="21"/>
                  </a:lnTo>
                  <a:lnTo>
                    <a:pt x="116" y="14"/>
                  </a:lnTo>
                  <a:lnTo>
                    <a:pt x="127" y="10"/>
                  </a:lnTo>
                  <a:lnTo>
                    <a:pt x="138" y="6"/>
                  </a:lnTo>
                  <a:lnTo>
                    <a:pt x="149" y="3"/>
                  </a:lnTo>
                  <a:lnTo>
                    <a:pt x="160" y="2"/>
                  </a:lnTo>
                  <a:lnTo>
                    <a:pt x="171" y="0"/>
                  </a:lnTo>
                  <a:lnTo>
                    <a:pt x="183" y="2"/>
                  </a:lnTo>
                  <a:lnTo>
                    <a:pt x="194" y="3"/>
                  </a:lnTo>
                  <a:lnTo>
                    <a:pt x="205" y="6"/>
                  </a:lnTo>
                  <a:lnTo>
                    <a:pt x="216" y="9"/>
                  </a:lnTo>
                  <a:lnTo>
                    <a:pt x="227" y="14"/>
                  </a:lnTo>
                  <a:lnTo>
                    <a:pt x="236" y="20"/>
                  </a:lnTo>
                  <a:lnTo>
                    <a:pt x="247" y="28"/>
                  </a:lnTo>
                  <a:lnTo>
                    <a:pt x="247" y="28"/>
                  </a:lnTo>
                  <a:lnTo>
                    <a:pt x="256" y="35"/>
                  </a:lnTo>
                  <a:lnTo>
                    <a:pt x="263" y="43"/>
                  </a:lnTo>
                  <a:lnTo>
                    <a:pt x="269" y="51"/>
                  </a:lnTo>
                  <a:lnTo>
                    <a:pt x="276" y="61"/>
                  </a:lnTo>
                  <a:lnTo>
                    <a:pt x="280" y="70"/>
                  </a:lnTo>
                  <a:lnTo>
                    <a:pt x="285" y="81"/>
                  </a:lnTo>
                  <a:lnTo>
                    <a:pt x="287" y="91"/>
                  </a:lnTo>
                  <a:lnTo>
                    <a:pt x="290" y="102"/>
                  </a:lnTo>
                  <a:lnTo>
                    <a:pt x="258" y="102"/>
                  </a:lnTo>
                  <a:lnTo>
                    <a:pt x="258" y="102"/>
                  </a:lnTo>
                  <a:lnTo>
                    <a:pt x="254" y="87"/>
                  </a:lnTo>
                  <a:lnTo>
                    <a:pt x="247" y="73"/>
                  </a:lnTo>
                  <a:lnTo>
                    <a:pt x="239" y="62"/>
                  </a:lnTo>
                  <a:lnTo>
                    <a:pt x="228" y="51"/>
                  </a:lnTo>
                  <a:lnTo>
                    <a:pt x="216" y="43"/>
                  </a:lnTo>
                  <a:lnTo>
                    <a:pt x="202" y="36"/>
                  </a:lnTo>
                  <a:lnTo>
                    <a:pt x="188" y="32"/>
                  </a:lnTo>
                  <a:lnTo>
                    <a:pt x="172" y="31"/>
                  </a:lnTo>
                  <a:lnTo>
                    <a:pt x="172" y="31"/>
                  </a:lnTo>
                  <a:lnTo>
                    <a:pt x="164" y="32"/>
                  </a:lnTo>
                  <a:lnTo>
                    <a:pt x="154" y="33"/>
                  </a:lnTo>
                  <a:lnTo>
                    <a:pt x="146" y="35"/>
                  </a:lnTo>
                  <a:lnTo>
                    <a:pt x="138" y="37"/>
                  </a:lnTo>
                  <a:lnTo>
                    <a:pt x="129" y="42"/>
                  </a:lnTo>
                  <a:lnTo>
                    <a:pt x="122" y="46"/>
                  </a:lnTo>
                  <a:lnTo>
                    <a:pt x="110" y="57"/>
                  </a:lnTo>
                  <a:lnTo>
                    <a:pt x="99" y="70"/>
                  </a:lnTo>
                  <a:lnTo>
                    <a:pt x="94" y="77"/>
                  </a:lnTo>
                  <a:lnTo>
                    <a:pt x="91" y="86"/>
                  </a:lnTo>
                  <a:lnTo>
                    <a:pt x="88" y="94"/>
                  </a:lnTo>
                  <a:lnTo>
                    <a:pt x="85" y="102"/>
                  </a:lnTo>
                  <a:lnTo>
                    <a:pt x="84" y="110"/>
                  </a:lnTo>
                  <a:lnTo>
                    <a:pt x="84" y="120"/>
                  </a:lnTo>
                  <a:lnTo>
                    <a:pt x="84" y="120"/>
                  </a:lnTo>
                  <a:lnTo>
                    <a:pt x="84" y="128"/>
                  </a:lnTo>
                  <a:lnTo>
                    <a:pt x="85" y="138"/>
                  </a:lnTo>
                  <a:lnTo>
                    <a:pt x="88" y="146"/>
                  </a:lnTo>
                  <a:lnTo>
                    <a:pt x="91" y="154"/>
                  </a:lnTo>
                  <a:lnTo>
                    <a:pt x="94" y="162"/>
                  </a:lnTo>
                  <a:lnTo>
                    <a:pt x="99" y="169"/>
                  </a:lnTo>
                  <a:lnTo>
                    <a:pt x="110" y="183"/>
                  </a:lnTo>
                  <a:lnTo>
                    <a:pt x="122" y="193"/>
                  </a:lnTo>
                  <a:lnTo>
                    <a:pt x="129" y="198"/>
                  </a:lnTo>
                  <a:lnTo>
                    <a:pt x="138" y="201"/>
                  </a:lnTo>
                  <a:lnTo>
                    <a:pt x="146" y="205"/>
                  </a:lnTo>
                  <a:lnTo>
                    <a:pt x="154" y="206"/>
                  </a:lnTo>
                  <a:lnTo>
                    <a:pt x="164" y="208"/>
                  </a:lnTo>
                  <a:lnTo>
                    <a:pt x="172" y="208"/>
                  </a:lnTo>
                  <a:lnTo>
                    <a:pt x="172" y="208"/>
                  </a:lnTo>
                  <a:lnTo>
                    <a:pt x="188" y="206"/>
                  </a:lnTo>
                  <a:lnTo>
                    <a:pt x="204" y="202"/>
                  </a:lnTo>
                  <a:lnTo>
                    <a:pt x="217" y="195"/>
                  </a:lnTo>
                  <a:lnTo>
                    <a:pt x="230" y="187"/>
                  </a:lnTo>
                  <a:lnTo>
                    <a:pt x="241" y="176"/>
                  </a:lnTo>
                  <a:lnTo>
                    <a:pt x="249" y="164"/>
                  </a:lnTo>
                  <a:lnTo>
                    <a:pt x="256" y="150"/>
                  </a:lnTo>
                  <a:lnTo>
                    <a:pt x="260" y="135"/>
                  </a:lnTo>
                  <a:lnTo>
                    <a:pt x="260" y="1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IE" sz="1200">
                <a:solidFill>
                  <a:srgbClr val="646464"/>
                </a:solidFill>
              </a:endParaRPr>
            </a:p>
          </p:txBody>
        </p:sp>
        <p:sp>
          <p:nvSpPr>
            <p:cNvPr id="84" name="Freeform 67"/>
            <p:cNvSpPr>
              <a:spLocks/>
            </p:cNvSpPr>
            <p:nvPr/>
          </p:nvSpPr>
          <p:spPr bwMode="auto">
            <a:xfrm>
              <a:off x="7173599" y="3803052"/>
              <a:ext cx="327025" cy="160338"/>
            </a:xfrm>
            <a:custGeom>
              <a:avLst/>
              <a:gdLst>
                <a:gd name="T0" fmla="*/ 199 w 206"/>
                <a:gd name="T1" fmla="*/ 60 h 101"/>
                <a:gd name="T2" fmla="*/ 110 w 206"/>
                <a:gd name="T3" fmla="*/ 60 h 101"/>
                <a:gd name="T4" fmla="*/ 92 w 206"/>
                <a:gd name="T5" fmla="*/ 101 h 101"/>
                <a:gd name="T6" fmla="*/ 53 w 206"/>
                <a:gd name="T7" fmla="*/ 26 h 101"/>
                <a:gd name="T8" fmla="*/ 34 w 206"/>
                <a:gd name="T9" fmla="*/ 78 h 101"/>
                <a:gd name="T10" fmla="*/ 8 w 206"/>
                <a:gd name="T11" fmla="*/ 78 h 101"/>
                <a:gd name="T12" fmla="*/ 8 w 206"/>
                <a:gd name="T13" fmla="*/ 78 h 101"/>
                <a:gd name="T14" fmla="*/ 5 w 206"/>
                <a:gd name="T15" fmla="*/ 78 h 101"/>
                <a:gd name="T16" fmla="*/ 2 w 206"/>
                <a:gd name="T17" fmla="*/ 77 h 101"/>
                <a:gd name="T18" fmla="*/ 1 w 206"/>
                <a:gd name="T19" fmla="*/ 75 h 101"/>
                <a:gd name="T20" fmla="*/ 0 w 206"/>
                <a:gd name="T21" fmla="*/ 73 h 101"/>
                <a:gd name="T22" fmla="*/ 0 w 206"/>
                <a:gd name="T23" fmla="*/ 73 h 101"/>
                <a:gd name="T24" fmla="*/ 1 w 206"/>
                <a:gd name="T25" fmla="*/ 71 h 101"/>
                <a:gd name="T26" fmla="*/ 2 w 206"/>
                <a:gd name="T27" fmla="*/ 70 h 101"/>
                <a:gd name="T28" fmla="*/ 5 w 206"/>
                <a:gd name="T29" fmla="*/ 69 h 101"/>
                <a:gd name="T30" fmla="*/ 8 w 206"/>
                <a:gd name="T31" fmla="*/ 69 h 101"/>
                <a:gd name="T32" fmla="*/ 27 w 206"/>
                <a:gd name="T33" fmla="*/ 69 h 101"/>
                <a:gd name="T34" fmla="*/ 52 w 206"/>
                <a:gd name="T35" fmla="*/ 0 h 101"/>
                <a:gd name="T36" fmla="*/ 90 w 206"/>
                <a:gd name="T37" fmla="*/ 78 h 101"/>
                <a:gd name="T38" fmla="*/ 103 w 206"/>
                <a:gd name="T39" fmla="*/ 51 h 101"/>
                <a:gd name="T40" fmla="*/ 199 w 206"/>
                <a:gd name="T41" fmla="*/ 51 h 101"/>
                <a:gd name="T42" fmla="*/ 199 w 206"/>
                <a:gd name="T43" fmla="*/ 51 h 101"/>
                <a:gd name="T44" fmla="*/ 202 w 206"/>
                <a:gd name="T45" fmla="*/ 51 h 101"/>
                <a:gd name="T46" fmla="*/ 204 w 206"/>
                <a:gd name="T47" fmla="*/ 52 h 101"/>
                <a:gd name="T48" fmla="*/ 206 w 206"/>
                <a:gd name="T49" fmla="*/ 53 h 101"/>
                <a:gd name="T50" fmla="*/ 206 w 206"/>
                <a:gd name="T51" fmla="*/ 55 h 101"/>
                <a:gd name="T52" fmla="*/ 206 w 206"/>
                <a:gd name="T53" fmla="*/ 55 h 101"/>
                <a:gd name="T54" fmla="*/ 206 w 206"/>
                <a:gd name="T55" fmla="*/ 58 h 101"/>
                <a:gd name="T56" fmla="*/ 204 w 206"/>
                <a:gd name="T57" fmla="*/ 59 h 101"/>
                <a:gd name="T58" fmla="*/ 202 w 206"/>
                <a:gd name="T59" fmla="*/ 60 h 101"/>
                <a:gd name="T60" fmla="*/ 199 w 206"/>
                <a:gd name="T61" fmla="*/ 60 h 101"/>
                <a:gd name="T62" fmla="*/ 199 w 206"/>
                <a:gd name="T63" fmla="*/ 6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6" h="101">
                  <a:moveTo>
                    <a:pt x="199" y="60"/>
                  </a:moveTo>
                  <a:lnTo>
                    <a:pt x="110" y="60"/>
                  </a:lnTo>
                  <a:lnTo>
                    <a:pt x="92" y="101"/>
                  </a:lnTo>
                  <a:lnTo>
                    <a:pt x="53" y="26"/>
                  </a:lnTo>
                  <a:lnTo>
                    <a:pt x="34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5" y="78"/>
                  </a:lnTo>
                  <a:lnTo>
                    <a:pt x="2" y="77"/>
                  </a:lnTo>
                  <a:lnTo>
                    <a:pt x="1" y="75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1" y="71"/>
                  </a:lnTo>
                  <a:lnTo>
                    <a:pt x="2" y="70"/>
                  </a:lnTo>
                  <a:lnTo>
                    <a:pt x="5" y="69"/>
                  </a:lnTo>
                  <a:lnTo>
                    <a:pt x="8" y="69"/>
                  </a:lnTo>
                  <a:lnTo>
                    <a:pt x="27" y="69"/>
                  </a:lnTo>
                  <a:lnTo>
                    <a:pt x="52" y="0"/>
                  </a:lnTo>
                  <a:lnTo>
                    <a:pt x="90" y="78"/>
                  </a:lnTo>
                  <a:lnTo>
                    <a:pt x="103" y="51"/>
                  </a:lnTo>
                  <a:lnTo>
                    <a:pt x="199" y="51"/>
                  </a:lnTo>
                  <a:lnTo>
                    <a:pt x="199" y="51"/>
                  </a:lnTo>
                  <a:lnTo>
                    <a:pt x="202" y="51"/>
                  </a:lnTo>
                  <a:lnTo>
                    <a:pt x="204" y="52"/>
                  </a:lnTo>
                  <a:lnTo>
                    <a:pt x="206" y="53"/>
                  </a:lnTo>
                  <a:lnTo>
                    <a:pt x="206" y="55"/>
                  </a:lnTo>
                  <a:lnTo>
                    <a:pt x="206" y="55"/>
                  </a:lnTo>
                  <a:lnTo>
                    <a:pt x="206" y="58"/>
                  </a:lnTo>
                  <a:lnTo>
                    <a:pt x="204" y="59"/>
                  </a:lnTo>
                  <a:lnTo>
                    <a:pt x="202" y="60"/>
                  </a:lnTo>
                  <a:lnTo>
                    <a:pt x="199" y="60"/>
                  </a:lnTo>
                  <a:lnTo>
                    <a:pt x="199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IE" sz="1200">
                <a:solidFill>
                  <a:srgbClr val="646464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23386" y="1927925"/>
            <a:ext cx="7066472" cy="2744069"/>
            <a:chOff x="1022999" y="2548524"/>
            <a:chExt cx="8260166" cy="3026098"/>
          </a:xfrm>
        </p:grpSpPr>
        <p:grpSp>
          <p:nvGrpSpPr>
            <p:cNvPr id="85" name="Group 84"/>
            <p:cNvGrpSpPr/>
            <p:nvPr/>
          </p:nvGrpSpPr>
          <p:grpSpPr>
            <a:xfrm>
              <a:off x="2064188" y="2548524"/>
              <a:ext cx="6803654" cy="631768"/>
              <a:chOff x="2504556" y="2753522"/>
              <a:chExt cx="7760592" cy="720626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2504556" y="2753522"/>
                <a:ext cx="7760592" cy="4435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100" b="1" dirty="0">
                    <a:solidFill>
                      <a:srgbClr val="1C3871"/>
                    </a:solidFill>
                    <a:cs typeface="Arial" panose="020B0604020202020204" pitchFamily="34" charset="0"/>
                  </a:rPr>
                  <a:t>Identifier</a:t>
                </a:r>
                <a:r>
                  <a:rPr lang="fr-FR" sz="1100" dirty="0">
                    <a:solidFill>
                      <a:srgbClr val="1C3871"/>
                    </a:solidFill>
                  </a:rPr>
                  <a:t> </a:t>
                </a:r>
                <a:r>
                  <a:rPr lang="fr-FR" sz="1100" dirty="0">
                    <a:solidFill>
                      <a:srgbClr val="414143"/>
                    </a:solidFill>
                  </a:rPr>
                  <a:t>les </a:t>
                </a:r>
                <a:r>
                  <a:rPr lang="fr-FR" sz="1100" b="1" dirty="0">
                    <a:solidFill>
                      <a:srgbClr val="1C3871"/>
                    </a:solidFill>
                    <a:cs typeface="Arial" panose="020B0604020202020204" pitchFamily="34" charset="0"/>
                  </a:rPr>
                  <a:t>établissements cibles </a:t>
                </a:r>
                <a:r>
                  <a:rPr lang="fr-FR" sz="1100" dirty="0">
                    <a:solidFill>
                      <a:srgbClr val="414143"/>
                    </a:solidFill>
                  </a:rPr>
                  <a:t>et les </a:t>
                </a:r>
                <a:r>
                  <a:rPr lang="fr-FR" sz="1100" b="1" dirty="0">
                    <a:solidFill>
                      <a:srgbClr val="1C3871"/>
                    </a:solidFill>
                    <a:cs typeface="Arial" panose="020B0604020202020204" pitchFamily="34" charset="0"/>
                  </a:rPr>
                  <a:t>plus grandes structures de soin </a:t>
                </a:r>
                <a:r>
                  <a:rPr lang="fr-FR" sz="1100" dirty="0">
                    <a:solidFill>
                      <a:srgbClr val="414143"/>
                    </a:solidFill>
                  </a:rPr>
                  <a:t>par </a:t>
                </a:r>
                <a:r>
                  <a:rPr lang="fr-FR" sz="1100" dirty="0" smtClean="0">
                    <a:solidFill>
                      <a:srgbClr val="414143"/>
                    </a:solidFill>
                  </a:rPr>
                  <a:t>département (3 Publics/3 Privés/3 </a:t>
                </a:r>
                <a:r>
                  <a:rPr lang="fr-FR" sz="1100" dirty="0">
                    <a:solidFill>
                      <a:srgbClr val="414143"/>
                    </a:solidFill>
                  </a:rPr>
                  <a:t>E</a:t>
                </a:r>
                <a:r>
                  <a:rPr lang="fr-FR" sz="1100" dirty="0" smtClean="0">
                    <a:solidFill>
                      <a:srgbClr val="414143"/>
                    </a:solidFill>
                  </a:rPr>
                  <a:t>HPAD)</a:t>
                </a:r>
                <a:endParaRPr lang="fr-FR" sz="1100" dirty="0">
                  <a:solidFill>
                    <a:srgbClr val="414143"/>
                  </a:solidFill>
                </a:endParaRPr>
              </a:p>
            </p:txBody>
          </p:sp>
          <p:sp>
            <p:nvSpPr>
              <p:cNvPr id="87" name="Pentagon 86"/>
              <p:cNvSpPr/>
              <p:nvPr/>
            </p:nvSpPr>
            <p:spPr>
              <a:xfrm rot="5400000">
                <a:off x="6258612" y="3021816"/>
                <a:ext cx="252480" cy="652184"/>
              </a:xfrm>
              <a:prstGeom prst="homePlate">
                <a:avLst/>
              </a:prstGeom>
              <a:solidFill>
                <a:srgbClr val="1C3871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Espace réservé du contenu 2"/>
              <p:cNvSpPr txBox="1">
                <a:spLocks/>
              </p:cNvSpPr>
              <p:nvPr/>
            </p:nvSpPr>
            <p:spPr>
              <a:xfrm>
                <a:off x="7607701" y="2850993"/>
                <a:ext cx="2056684" cy="293315"/>
              </a:xfrm>
              <a:prstGeom prst="rect">
                <a:avLst/>
              </a:prstGeom>
            </p:spPr>
            <p:txBody>
              <a:bodyPr/>
              <a:lstStyle>
                <a:lvl1pPr marL="379413" indent="-379413" algn="l" defTabSz="1030288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è"/>
                  <a:defRPr sz="2400" b="1">
                    <a:solidFill>
                      <a:srgbClr val="0C419A"/>
                    </a:solidFill>
                    <a:latin typeface="+mn-lt"/>
                    <a:ea typeface="+mn-ea"/>
                    <a:cs typeface="+mn-cs"/>
                  </a:defRPr>
                </a:lvl1pPr>
                <a:lvl2pPr marL="855663" indent="-287338" algn="l" defTabSz="1030288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l"/>
                  <a:defRPr sz="2100">
                    <a:solidFill>
                      <a:srgbClr val="0C419A"/>
                    </a:solidFill>
                    <a:latin typeface="+mn-lt"/>
                  </a:defRPr>
                </a:lvl2pPr>
                <a:lvl3pPr marL="1295400" indent="-249238" algn="l" defTabSz="1030288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ü"/>
                  <a:defRPr>
                    <a:solidFill>
                      <a:srgbClr val="0C419A"/>
                    </a:solidFill>
                    <a:latin typeface="+mn-lt"/>
                  </a:defRPr>
                </a:lvl3pPr>
                <a:lvl4pPr marL="1811338" indent="-250825" algn="l" defTabSz="1030288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_"/>
                  <a:defRPr sz="2300">
                    <a:solidFill>
                      <a:srgbClr val="0C419A"/>
                    </a:solidFill>
                    <a:latin typeface="+mn-lt"/>
                  </a:defRPr>
                </a:lvl4pPr>
                <a:lvl5pPr marL="2327275" indent="-249238" algn="l" defTabSz="1030288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_"/>
                  <a:defRPr sz="2300">
                    <a:solidFill>
                      <a:srgbClr val="0C419A"/>
                    </a:solidFill>
                    <a:latin typeface="+mn-lt"/>
                  </a:defRPr>
                </a:lvl5pPr>
                <a:lvl6pPr marL="2788317" indent="-258929" algn="l" defTabSz="1037326" rtl="0" fontAlgn="base">
                  <a:spcBef>
                    <a:spcPct val="20000"/>
                  </a:spcBef>
                  <a:spcAft>
                    <a:spcPct val="0"/>
                  </a:spcAft>
                  <a:buChar char="_"/>
                  <a:defRPr sz="2300">
                    <a:solidFill>
                      <a:srgbClr val="0C419A"/>
                    </a:solidFill>
                    <a:latin typeface="+mn-lt"/>
                  </a:defRPr>
                </a:lvl6pPr>
                <a:lvl7pPr marL="3243030" indent="-258929" algn="l" defTabSz="1037326" rtl="0" fontAlgn="base">
                  <a:spcBef>
                    <a:spcPct val="20000"/>
                  </a:spcBef>
                  <a:spcAft>
                    <a:spcPct val="0"/>
                  </a:spcAft>
                  <a:buChar char="_"/>
                  <a:defRPr sz="2300">
                    <a:solidFill>
                      <a:srgbClr val="0C419A"/>
                    </a:solidFill>
                    <a:latin typeface="+mn-lt"/>
                  </a:defRPr>
                </a:lvl7pPr>
                <a:lvl8pPr marL="3697750" indent="-258929" algn="l" defTabSz="1037326" rtl="0" fontAlgn="base">
                  <a:spcBef>
                    <a:spcPct val="20000"/>
                  </a:spcBef>
                  <a:spcAft>
                    <a:spcPct val="0"/>
                  </a:spcAft>
                  <a:buChar char="_"/>
                  <a:defRPr sz="2300">
                    <a:solidFill>
                      <a:srgbClr val="0C419A"/>
                    </a:solidFill>
                    <a:latin typeface="+mn-lt"/>
                  </a:defRPr>
                </a:lvl8pPr>
                <a:lvl9pPr marL="4152470" indent="-258929" algn="l" defTabSz="1037326" rtl="0" fontAlgn="base">
                  <a:spcBef>
                    <a:spcPct val="20000"/>
                  </a:spcBef>
                  <a:spcAft>
                    <a:spcPct val="0"/>
                  </a:spcAft>
                  <a:buChar char="_"/>
                  <a:defRPr sz="2300">
                    <a:solidFill>
                      <a:srgbClr val="0C419A"/>
                    </a:solidFill>
                    <a:latin typeface="+mn-lt"/>
                  </a:defRPr>
                </a:lvl9pPr>
              </a:lstStyle>
              <a:p>
                <a:pPr marL="0" lvl="1" indent="0" algn="just">
                  <a:lnSpc>
                    <a:spcPct val="80000"/>
                  </a:lnSpc>
                  <a:spcBef>
                    <a:spcPts val="1383"/>
                  </a:spcBef>
                  <a:buClr>
                    <a:srgbClr val="954F72"/>
                  </a:buClr>
                  <a:buSzPct val="100000"/>
                  <a:buNone/>
                  <a:defRPr/>
                </a:pPr>
                <a:endParaRPr lang="fr-FR" sz="1400" b="1" kern="0" dirty="0">
                  <a:solidFill>
                    <a:srgbClr val="006CB7"/>
                  </a:solidFill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1648868" y="3280951"/>
              <a:ext cx="7634297" cy="1431863"/>
              <a:chOff x="2030820" y="3588964"/>
              <a:chExt cx="8708065" cy="1633255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3192723" y="3588964"/>
                <a:ext cx="6783573" cy="442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100" b="1" dirty="0">
                    <a:solidFill>
                      <a:srgbClr val="1C3871"/>
                    </a:solidFill>
                    <a:cs typeface="Arial" panose="020B0604020202020204" pitchFamily="34" charset="0"/>
                  </a:rPr>
                  <a:t>Cartographier</a:t>
                </a:r>
                <a:r>
                  <a:rPr lang="fr-FR" sz="1100" dirty="0">
                    <a:solidFill>
                      <a:srgbClr val="1C3871"/>
                    </a:solidFill>
                  </a:rPr>
                  <a:t> </a:t>
                </a:r>
                <a:r>
                  <a:rPr lang="fr-FR" sz="1100" dirty="0">
                    <a:solidFill>
                      <a:srgbClr val="414143"/>
                    </a:solidFill>
                  </a:rPr>
                  <a:t>le SIH des structures de soin, en veillant notamment à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913656" y="4089326"/>
                <a:ext cx="2794376" cy="3957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100" b="1" dirty="0">
                    <a:solidFill>
                      <a:srgbClr val="1C3871"/>
                    </a:solidFill>
                    <a:cs typeface="Arial" panose="020B0604020202020204" pitchFamily="34" charset="0"/>
                  </a:rPr>
                  <a:t>la DMP-compatibilité 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7061674" y="3997512"/>
                <a:ext cx="3367661" cy="72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100" dirty="0">
                    <a:solidFill>
                      <a:srgbClr val="414143"/>
                    </a:solidFill>
                  </a:rPr>
                  <a:t>la fonctionnalité de </a:t>
                </a:r>
                <a:r>
                  <a:rPr lang="fr-FR" sz="1100" b="1" dirty="0">
                    <a:solidFill>
                      <a:srgbClr val="1C3871"/>
                    </a:solidFill>
                    <a:cs typeface="Arial" panose="020B0604020202020204" pitchFamily="34" charset="0"/>
                  </a:rPr>
                  <a:t>génération de CRH automatisée </a:t>
                </a:r>
                <a:r>
                  <a:rPr lang="fr-FR" sz="1100" dirty="0">
                    <a:solidFill>
                      <a:srgbClr val="414143"/>
                    </a:solidFill>
                  </a:rPr>
                  <a:t>et d</a:t>
                </a:r>
                <a:r>
                  <a:rPr lang="fr-FR" sz="1100" dirty="0">
                    <a:solidFill>
                      <a:srgbClr val="1C3871"/>
                    </a:solidFill>
                  </a:rPr>
                  <a:t>’</a:t>
                </a:r>
                <a:r>
                  <a:rPr lang="fr-FR" sz="1100" b="1" dirty="0">
                    <a:solidFill>
                      <a:srgbClr val="1C3871"/>
                    </a:solidFill>
                    <a:cs typeface="Arial" panose="020B0604020202020204" pitchFamily="34" charset="0"/>
                  </a:rPr>
                  <a:t>alimentation automatique depuis le DPI du patient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007400" y="3936605"/>
                <a:ext cx="754908" cy="9059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algn="just">
                  <a:lnSpc>
                    <a:spcPct val="80000"/>
                  </a:lnSpc>
                  <a:spcBef>
                    <a:spcPts val="1383"/>
                  </a:spcBef>
                  <a:buClr>
                    <a:srgbClr val="954F72"/>
                  </a:buClr>
                  <a:buSzPct val="100000"/>
                  <a:defRPr/>
                </a:pPr>
                <a:r>
                  <a:rPr lang="fr-FR" sz="5100" b="1" kern="0" dirty="0">
                    <a:solidFill>
                      <a:srgbClr val="A4AFC6"/>
                    </a:solidFill>
                    <a:latin typeface="Arial" panose="020B0604020202020204"/>
                    <a:cs typeface="Calibri" panose="020F0502020204030204" pitchFamily="34" charset="0"/>
                  </a:rPr>
                  <a:t>+</a:t>
                </a:r>
              </a:p>
            </p:txBody>
          </p:sp>
          <p:sp>
            <p:nvSpPr>
              <p:cNvPr id="94" name="Pentagon 93"/>
              <p:cNvSpPr/>
              <p:nvPr/>
            </p:nvSpPr>
            <p:spPr>
              <a:xfrm rot="5400000">
                <a:off x="6258612" y="4769887"/>
                <a:ext cx="252480" cy="652184"/>
              </a:xfrm>
              <a:prstGeom prst="homePlate">
                <a:avLst/>
              </a:prstGeom>
              <a:solidFill>
                <a:srgbClr val="1C3871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Rounded Rectangle 94"/>
              <p:cNvSpPr/>
              <p:nvPr/>
            </p:nvSpPr>
            <p:spPr>
              <a:xfrm>
                <a:off x="2030820" y="3588964"/>
                <a:ext cx="8708065" cy="1252503"/>
              </a:xfrm>
              <a:prstGeom prst="roundRect">
                <a:avLst/>
              </a:prstGeom>
              <a:noFill/>
              <a:ln w="22225">
                <a:solidFill>
                  <a:srgbClr val="1C387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1022999" y="2636705"/>
              <a:ext cx="329875" cy="2825781"/>
              <a:chOff x="1316922" y="2854105"/>
              <a:chExt cx="376272" cy="3223229"/>
            </a:xfrm>
          </p:grpSpPr>
          <p:sp>
            <p:nvSpPr>
              <p:cNvPr id="97" name="object 15"/>
              <p:cNvSpPr/>
              <p:nvPr/>
            </p:nvSpPr>
            <p:spPr>
              <a:xfrm>
                <a:off x="1608214" y="2854105"/>
                <a:ext cx="84980" cy="3122641"/>
              </a:xfrm>
              <a:custGeom>
                <a:avLst/>
                <a:gdLst/>
                <a:ahLst/>
                <a:cxnLst/>
                <a:rect l="l" t="t" r="r" b="b"/>
                <a:pathLst>
                  <a:path w="121920" h="1165859">
                    <a:moveTo>
                      <a:pt x="0" y="1165859"/>
                    </a:moveTo>
                    <a:lnTo>
                      <a:pt x="121831" y="1165859"/>
                    </a:lnTo>
                    <a:lnTo>
                      <a:pt x="121831" y="0"/>
                    </a:lnTo>
                    <a:lnTo>
                      <a:pt x="0" y="0"/>
                    </a:lnTo>
                    <a:lnTo>
                      <a:pt x="0" y="1165859"/>
                    </a:lnTo>
                    <a:close/>
                  </a:path>
                </a:pathLst>
              </a:custGeom>
              <a:solidFill>
                <a:srgbClr val="1C3871"/>
              </a:solidFill>
            </p:spPr>
            <p:txBody>
              <a:bodyPr wrap="square" lIns="0" tIns="0" rIns="0" bIns="0" rtlCol="0"/>
              <a:lstStyle/>
              <a:p>
                <a:endParaRPr sz="1300">
                  <a:solidFill>
                    <a:srgbClr val="464646"/>
                  </a:solidFill>
                  <a:latin typeface="Arial" panose="020B0604020202020204"/>
                </a:endParaRPr>
              </a:p>
            </p:txBody>
          </p:sp>
          <p:sp>
            <p:nvSpPr>
              <p:cNvPr id="98" name="object 7"/>
              <p:cNvSpPr txBox="1"/>
              <p:nvPr/>
            </p:nvSpPr>
            <p:spPr>
              <a:xfrm rot="16200000">
                <a:off x="-152254" y="4361898"/>
                <a:ext cx="3184612" cy="24625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8860" algn="ctr"/>
                <a:r>
                  <a:rPr lang="fr-FR" sz="1200" b="1" i="1" spc="-14" dirty="0">
                    <a:solidFill>
                      <a:srgbClr val="1C3871"/>
                    </a:solidFill>
                    <a:latin typeface="EYInterstate"/>
                    <a:cs typeface="EYInterstate"/>
                  </a:rPr>
                  <a:t>Démarche mise en œuvre</a:t>
                </a:r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2484534" y="4778616"/>
              <a:ext cx="5649557" cy="796006"/>
              <a:chOff x="2984024" y="5297274"/>
              <a:chExt cx="6444170" cy="907964"/>
            </a:xfrm>
          </p:grpSpPr>
          <p:sp>
            <p:nvSpPr>
              <p:cNvPr id="100" name="Freeform 135"/>
              <p:cNvSpPr>
                <a:spLocks noEditPoints="1"/>
              </p:cNvSpPr>
              <p:nvPr/>
            </p:nvSpPr>
            <p:spPr bwMode="auto">
              <a:xfrm>
                <a:off x="2984024" y="5405414"/>
                <a:ext cx="397750" cy="418473"/>
              </a:xfrm>
              <a:custGeom>
                <a:avLst/>
                <a:gdLst>
                  <a:gd name="T0" fmla="*/ 92 w 125"/>
                  <a:gd name="T1" fmla="*/ 0 h 116"/>
                  <a:gd name="T2" fmla="*/ 33 w 125"/>
                  <a:gd name="T3" fmla="*/ 0 h 116"/>
                  <a:gd name="T4" fmla="*/ 0 w 125"/>
                  <a:gd name="T5" fmla="*/ 14 h 116"/>
                  <a:gd name="T6" fmla="*/ 5 w 125"/>
                  <a:gd name="T7" fmla="*/ 116 h 116"/>
                  <a:gd name="T8" fmla="*/ 41 w 125"/>
                  <a:gd name="T9" fmla="*/ 112 h 116"/>
                  <a:gd name="T10" fmla="*/ 46 w 125"/>
                  <a:gd name="T11" fmla="*/ 93 h 116"/>
                  <a:gd name="T12" fmla="*/ 61 w 125"/>
                  <a:gd name="T13" fmla="*/ 112 h 116"/>
                  <a:gd name="T14" fmla="*/ 64 w 125"/>
                  <a:gd name="T15" fmla="*/ 93 h 116"/>
                  <a:gd name="T16" fmla="*/ 79 w 125"/>
                  <a:gd name="T17" fmla="*/ 112 h 116"/>
                  <a:gd name="T18" fmla="*/ 84 w 125"/>
                  <a:gd name="T19" fmla="*/ 116 h 116"/>
                  <a:gd name="T20" fmla="*/ 120 w 125"/>
                  <a:gd name="T21" fmla="*/ 26 h 116"/>
                  <a:gd name="T22" fmla="*/ 101 w 125"/>
                  <a:gd name="T23" fmla="*/ 0 h 116"/>
                  <a:gd name="T24" fmla="*/ 33 w 125"/>
                  <a:gd name="T25" fmla="*/ 33 h 116"/>
                  <a:gd name="T26" fmla="*/ 14 w 125"/>
                  <a:gd name="T27" fmla="*/ 53 h 116"/>
                  <a:gd name="T28" fmla="*/ 33 w 125"/>
                  <a:gd name="T29" fmla="*/ 79 h 116"/>
                  <a:gd name="T30" fmla="*/ 14 w 125"/>
                  <a:gd name="T31" fmla="*/ 60 h 116"/>
                  <a:gd name="T32" fmla="*/ 33 w 125"/>
                  <a:gd name="T33" fmla="*/ 79 h 116"/>
                  <a:gd name="T34" fmla="*/ 59 w 125"/>
                  <a:gd name="T35" fmla="*/ 33 h 116"/>
                  <a:gd name="T36" fmla="*/ 39 w 125"/>
                  <a:gd name="T37" fmla="*/ 53 h 116"/>
                  <a:gd name="T38" fmla="*/ 59 w 125"/>
                  <a:gd name="T39" fmla="*/ 79 h 116"/>
                  <a:gd name="T40" fmla="*/ 39 w 125"/>
                  <a:gd name="T41" fmla="*/ 60 h 116"/>
                  <a:gd name="T42" fmla="*/ 59 w 125"/>
                  <a:gd name="T43" fmla="*/ 79 h 116"/>
                  <a:gd name="T44" fmla="*/ 85 w 125"/>
                  <a:gd name="T45" fmla="*/ 33 h 116"/>
                  <a:gd name="T46" fmla="*/ 66 w 125"/>
                  <a:gd name="T47" fmla="*/ 53 h 116"/>
                  <a:gd name="T48" fmla="*/ 86 w 125"/>
                  <a:gd name="T49" fmla="*/ 79 h 116"/>
                  <a:gd name="T50" fmla="*/ 66 w 125"/>
                  <a:gd name="T51" fmla="*/ 60 h 116"/>
                  <a:gd name="T52" fmla="*/ 86 w 125"/>
                  <a:gd name="T53" fmla="*/ 79 h 116"/>
                  <a:gd name="T54" fmla="*/ 111 w 125"/>
                  <a:gd name="T55" fmla="*/ 33 h 116"/>
                  <a:gd name="T56" fmla="*/ 91 w 125"/>
                  <a:gd name="T57" fmla="*/ 53 h 116"/>
                  <a:gd name="T58" fmla="*/ 111 w 125"/>
                  <a:gd name="T59" fmla="*/ 79 h 116"/>
                  <a:gd name="T60" fmla="*/ 92 w 125"/>
                  <a:gd name="T61" fmla="*/ 60 h 116"/>
                  <a:gd name="T62" fmla="*/ 111 w 125"/>
                  <a:gd name="T63" fmla="*/ 79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5" h="116">
                    <a:moveTo>
                      <a:pt x="101" y="0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2" y="16"/>
                      <a:pt x="79" y="30"/>
                      <a:pt x="62" y="30"/>
                    </a:cubicBezTo>
                    <a:cubicBezTo>
                      <a:pt x="46" y="30"/>
                      <a:pt x="33" y="16"/>
                      <a:pt x="3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41" y="116"/>
                      <a:pt x="41" y="116"/>
                      <a:pt x="41" y="116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6" y="93"/>
                      <a:pt x="46" y="93"/>
                      <a:pt x="46" y="93"/>
                    </a:cubicBezTo>
                    <a:cubicBezTo>
                      <a:pt x="61" y="93"/>
                      <a:pt x="61" y="93"/>
                      <a:pt x="61" y="93"/>
                    </a:cubicBezTo>
                    <a:cubicBezTo>
                      <a:pt x="61" y="112"/>
                      <a:pt x="61" y="112"/>
                      <a:pt x="61" y="112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64" y="93"/>
                      <a:pt x="64" y="93"/>
                      <a:pt x="64" y="93"/>
                    </a:cubicBezTo>
                    <a:cubicBezTo>
                      <a:pt x="79" y="93"/>
                      <a:pt x="79" y="93"/>
                      <a:pt x="79" y="93"/>
                    </a:cubicBezTo>
                    <a:cubicBezTo>
                      <a:pt x="79" y="112"/>
                      <a:pt x="79" y="112"/>
                      <a:pt x="79" y="112"/>
                    </a:cubicBezTo>
                    <a:cubicBezTo>
                      <a:pt x="84" y="112"/>
                      <a:pt x="84" y="112"/>
                      <a:pt x="84" y="112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120" y="116"/>
                      <a:pt x="120" y="116"/>
                      <a:pt x="120" y="116"/>
                    </a:cubicBezTo>
                    <a:cubicBezTo>
                      <a:pt x="120" y="26"/>
                      <a:pt x="120" y="26"/>
                      <a:pt x="120" y="26"/>
                    </a:cubicBezTo>
                    <a:cubicBezTo>
                      <a:pt x="125" y="14"/>
                      <a:pt x="125" y="14"/>
                      <a:pt x="125" y="14"/>
                    </a:cubicBezTo>
                    <a:lnTo>
                      <a:pt x="101" y="0"/>
                    </a:lnTo>
                    <a:close/>
                    <a:moveTo>
                      <a:pt x="14" y="33"/>
                    </a:moveTo>
                    <a:cubicBezTo>
                      <a:pt x="33" y="33"/>
                      <a:pt x="33" y="33"/>
                      <a:pt x="33" y="3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14" y="53"/>
                      <a:pt x="14" y="53"/>
                      <a:pt x="14" y="53"/>
                    </a:cubicBezTo>
                    <a:lnTo>
                      <a:pt x="14" y="33"/>
                    </a:lnTo>
                    <a:close/>
                    <a:moveTo>
                      <a:pt x="33" y="79"/>
                    </a:moveTo>
                    <a:cubicBezTo>
                      <a:pt x="14" y="79"/>
                      <a:pt x="14" y="79"/>
                      <a:pt x="14" y="79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33" y="60"/>
                      <a:pt x="33" y="60"/>
                      <a:pt x="33" y="60"/>
                    </a:cubicBezTo>
                    <a:lnTo>
                      <a:pt x="33" y="79"/>
                    </a:lnTo>
                    <a:close/>
                    <a:moveTo>
                      <a:pt x="39" y="33"/>
                    </a:moveTo>
                    <a:cubicBezTo>
                      <a:pt x="59" y="33"/>
                      <a:pt x="59" y="33"/>
                      <a:pt x="59" y="33"/>
                    </a:cubicBezTo>
                    <a:cubicBezTo>
                      <a:pt x="59" y="53"/>
                      <a:pt x="59" y="53"/>
                      <a:pt x="59" y="53"/>
                    </a:cubicBezTo>
                    <a:cubicBezTo>
                      <a:pt x="39" y="53"/>
                      <a:pt x="39" y="53"/>
                      <a:pt x="39" y="53"/>
                    </a:cubicBezTo>
                    <a:lnTo>
                      <a:pt x="39" y="33"/>
                    </a:lnTo>
                    <a:close/>
                    <a:moveTo>
                      <a:pt x="59" y="79"/>
                    </a:moveTo>
                    <a:cubicBezTo>
                      <a:pt x="39" y="79"/>
                      <a:pt x="39" y="79"/>
                      <a:pt x="39" y="79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59" y="60"/>
                      <a:pt x="59" y="60"/>
                      <a:pt x="59" y="60"/>
                    </a:cubicBezTo>
                    <a:lnTo>
                      <a:pt x="59" y="79"/>
                    </a:lnTo>
                    <a:close/>
                    <a:moveTo>
                      <a:pt x="66" y="33"/>
                    </a:moveTo>
                    <a:cubicBezTo>
                      <a:pt x="85" y="33"/>
                      <a:pt x="85" y="33"/>
                      <a:pt x="85" y="33"/>
                    </a:cubicBezTo>
                    <a:cubicBezTo>
                      <a:pt x="85" y="53"/>
                      <a:pt x="85" y="53"/>
                      <a:pt x="85" y="53"/>
                    </a:cubicBezTo>
                    <a:cubicBezTo>
                      <a:pt x="66" y="53"/>
                      <a:pt x="66" y="53"/>
                      <a:pt x="66" y="53"/>
                    </a:cubicBezTo>
                    <a:lnTo>
                      <a:pt x="66" y="33"/>
                    </a:lnTo>
                    <a:close/>
                    <a:moveTo>
                      <a:pt x="86" y="79"/>
                    </a:moveTo>
                    <a:cubicBezTo>
                      <a:pt x="66" y="79"/>
                      <a:pt x="66" y="79"/>
                      <a:pt x="66" y="79"/>
                    </a:cubicBezTo>
                    <a:cubicBezTo>
                      <a:pt x="66" y="60"/>
                      <a:pt x="66" y="60"/>
                      <a:pt x="66" y="60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86" y="79"/>
                      <a:pt x="86" y="79"/>
                      <a:pt x="86" y="79"/>
                    </a:cubicBezTo>
                    <a:close/>
                    <a:moveTo>
                      <a:pt x="91" y="33"/>
                    </a:moveTo>
                    <a:cubicBezTo>
                      <a:pt x="111" y="33"/>
                      <a:pt x="111" y="33"/>
                      <a:pt x="111" y="33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91" y="53"/>
                      <a:pt x="91" y="53"/>
                      <a:pt x="91" y="53"/>
                    </a:cubicBezTo>
                    <a:lnTo>
                      <a:pt x="91" y="33"/>
                    </a:lnTo>
                    <a:close/>
                    <a:moveTo>
                      <a:pt x="111" y="79"/>
                    </a:moveTo>
                    <a:cubicBezTo>
                      <a:pt x="92" y="79"/>
                      <a:pt x="92" y="79"/>
                      <a:pt x="92" y="79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111" y="60"/>
                      <a:pt x="111" y="60"/>
                      <a:pt x="111" y="60"/>
                    </a:cubicBezTo>
                    <a:lnTo>
                      <a:pt x="111" y="79"/>
                    </a:lnTo>
                    <a:close/>
                  </a:path>
                </a:pathLst>
              </a:custGeom>
              <a:solidFill>
                <a:srgbClr val="1C3871"/>
              </a:solidFill>
              <a:ln>
                <a:noFill/>
              </a:ln>
              <a:extLst/>
            </p:spPr>
            <p:txBody>
              <a:bodyPr vert="horz" wrap="square" lIns="80165" tIns="40082" rIns="80165" bIns="40082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100" dirty="0">
                  <a:solidFill>
                    <a:srgbClr val="464646"/>
                  </a:solidFill>
                  <a:latin typeface="Arial" panose="020B0604020202020204"/>
                </a:endParaRPr>
              </a:p>
            </p:txBody>
          </p:sp>
          <p:sp>
            <p:nvSpPr>
              <p:cNvPr id="101" name="Freeform 136"/>
              <p:cNvSpPr>
                <a:spLocks noEditPoints="1"/>
              </p:cNvSpPr>
              <p:nvPr/>
            </p:nvSpPr>
            <p:spPr bwMode="auto">
              <a:xfrm>
                <a:off x="3104962" y="5319887"/>
                <a:ext cx="155875" cy="172582"/>
              </a:xfrm>
              <a:custGeom>
                <a:avLst/>
                <a:gdLst>
                  <a:gd name="T0" fmla="*/ 24 w 49"/>
                  <a:gd name="T1" fmla="*/ 48 h 48"/>
                  <a:gd name="T2" fmla="*/ 49 w 49"/>
                  <a:gd name="T3" fmla="*/ 24 h 48"/>
                  <a:gd name="T4" fmla="*/ 24 w 49"/>
                  <a:gd name="T5" fmla="*/ 0 h 48"/>
                  <a:gd name="T6" fmla="*/ 0 w 49"/>
                  <a:gd name="T7" fmla="*/ 24 h 48"/>
                  <a:gd name="T8" fmla="*/ 24 w 49"/>
                  <a:gd name="T9" fmla="*/ 48 h 48"/>
                  <a:gd name="T10" fmla="*/ 7 w 49"/>
                  <a:gd name="T11" fmla="*/ 17 h 48"/>
                  <a:gd name="T12" fmla="*/ 18 w 49"/>
                  <a:gd name="T13" fmla="*/ 17 h 48"/>
                  <a:gd name="T14" fmla="*/ 18 w 49"/>
                  <a:gd name="T15" fmla="*/ 6 h 48"/>
                  <a:gd name="T16" fmla="*/ 31 w 49"/>
                  <a:gd name="T17" fmla="*/ 6 h 48"/>
                  <a:gd name="T18" fmla="*/ 31 w 49"/>
                  <a:gd name="T19" fmla="*/ 17 h 48"/>
                  <a:gd name="T20" fmla="*/ 42 w 49"/>
                  <a:gd name="T21" fmla="*/ 17 h 48"/>
                  <a:gd name="T22" fmla="*/ 42 w 49"/>
                  <a:gd name="T23" fmla="*/ 31 h 48"/>
                  <a:gd name="T24" fmla="*/ 31 w 49"/>
                  <a:gd name="T25" fmla="*/ 31 h 48"/>
                  <a:gd name="T26" fmla="*/ 31 w 49"/>
                  <a:gd name="T27" fmla="*/ 42 h 48"/>
                  <a:gd name="T28" fmla="*/ 18 w 49"/>
                  <a:gd name="T29" fmla="*/ 42 h 48"/>
                  <a:gd name="T30" fmla="*/ 18 w 49"/>
                  <a:gd name="T31" fmla="*/ 31 h 48"/>
                  <a:gd name="T32" fmla="*/ 7 w 49"/>
                  <a:gd name="T33" fmla="*/ 31 h 48"/>
                  <a:gd name="T34" fmla="*/ 7 w 49"/>
                  <a:gd name="T35" fmla="*/ 1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" h="48">
                    <a:moveTo>
                      <a:pt x="24" y="48"/>
                    </a:moveTo>
                    <a:cubicBezTo>
                      <a:pt x="38" y="48"/>
                      <a:pt x="49" y="37"/>
                      <a:pt x="49" y="24"/>
                    </a:cubicBezTo>
                    <a:cubicBezTo>
                      <a:pt x="49" y="11"/>
                      <a:pt x="38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  <a:moveTo>
                      <a:pt x="7" y="17"/>
                    </a:move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7" y="31"/>
                      <a:pt x="7" y="31"/>
                      <a:pt x="7" y="31"/>
                    </a:cubicBez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1C3871"/>
              </a:solidFill>
              <a:ln>
                <a:noFill/>
              </a:ln>
              <a:extLst/>
            </p:spPr>
            <p:txBody>
              <a:bodyPr vert="horz" wrap="square" lIns="80165" tIns="40082" rIns="80165" bIns="40082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100" dirty="0">
                  <a:solidFill>
                    <a:srgbClr val="464646"/>
                  </a:solidFill>
                  <a:latin typeface="Arial" panose="020B0604020202020204"/>
                </a:endParaRPr>
              </a:p>
            </p:txBody>
          </p:sp>
          <p:grpSp>
            <p:nvGrpSpPr>
              <p:cNvPr id="102" name="Group 101"/>
              <p:cNvGrpSpPr/>
              <p:nvPr/>
            </p:nvGrpSpPr>
            <p:grpSpPr>
              <a:xfrm>
                <a:off x="3341510" y="5297274"/>
                <a:ext cx="6086684" cy="907964"/>
                <a:chOff x="3341510" y="5297274"/>
                <a:chExt cx="6086684" cy="907964"/>
              </a:xfrm>
            </p:grpSpPr>
            <p:sp>
              <p:nvSpPr>
                <p:cNvPr id="103" name="Rectangle 102"/>
                <p:cNvSpPr/>
                <p:nvPr/>
              </p:nvSpPr>
              <p:spPr>
                <a:xfrm>
                  <a:off x="3341510" y="5297274"/>
                  <a:ext cx="6086684" cy="57888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100" b="1" dirty="0" smtClean="0">
                      <a:solidFill>
                        <a:srgbClr val="1C3871"/>
                      </a:solidFill>
                      <a:cs typeface="Arial" panose="020B0604020202020204" pitchFamily="34" charset="0"/>
                    </a:rPr>
                    <a:t>390 établissements sanitaires </a:t>
                  </a:r>
                  <a:r>
                    <a:rPr lang="fr-FR" sz="1100" dirty="0">
                      <a:solidFill>
                        <a:srgbClr val="414143"/>
                      </a:solidFill>
                    </a:rPr>
                    <a:t>et</a:t>
                  </a:r>
                  <a:r>
                    <a:rPr lang="fr-FR" sz="1100" b="1" dirty="0">
                      <a:solidFill>
                        <a:srgbClr val="22BBA9"/>
                      </a:solidFill>
                    </a:rPr>
                    <a:t> </a:t>
                  </a:r>
                  <a:r>
                    <a:rPr lang="fr-FR" sz="1100" b="1" dirty="0" smtClean="0">
                      <a:solidFill>
                        <a:srgbClr val="1C3871"/>
                      </a:solidFill>
                      <a:cs typeface="Arial" panose="020B0604020202020204" pitchFamily="34" charset="0"/>
                    </a:rPr>
                    <a:t>623 EHPAD </a:t>
                  </a:r>
                  <a:r>
                    <a:rPr lang="fr-FR" sz="1100" dirty="0">
                      <a:solidFill>
                        <a:srgbClr val="414143"/>
                      </a:solidFill>
                    </a:rPr>
                    <a:t>en contact avec les assurés et pouvant contribuer à l’alimentation des DMP</a:t>
                  </a:r>
                  <a:endParaRPr lang="fr-FR" sz="1100" dirty="0">
                    <a:solidFill>
                      <a:srgbClr val="22BBA9"/>
                    </a:solidFill>
                  </a:endParaRPr>
                </a:p>
              </p:txBody>
            </p:sp>
            <p:sp>
              <p:nvSpPr>
                <p:cNvPr id="104" name="TextBox 103"/>
                <p:cNvSpPr txBox="1"/>
                <p:nvPr/>
              </p:nvSpPr>
              <p:spPr>
                <a:xfrm>
                  <a:off x="3610281" y="5876163"/>
                  <a:ext cx="5549145" cy="3290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100" b="1" dirty="0">
                      <a:solidFill>
                        <a:srgbClr val="1C3871"/>
                      </a:solidFill>
                      <a:latin typeface="Arial" panose="020B0604020202020204"/>
                    </a:rPr>
                    <a:t>Expérimentations de consultations </a:t>
                  </a:r>
                  <a:r>
                    <a:rPr lang="fr-FR" sz="1100" dirty="0">
                      <a:solidFill>
                        <a:srgbClr val="414143"/>
                      </a:solidFill>
                      <a:latin typeface="Arial" panose="020B0604020202020204"/>
                    </a:rPr>
                    <a:t>de DMP </a:t>
                  </a:r>
                  <a:r>
                    <a:rPr lang="fr-FR" sz="1100" b="1" dirty="0">
                      <a:solidFill>
                        <a:srgbClr val="1C3871"/>
                      </a:solidFill>
                      <a:latin typeface="Arial" panose="020B0604020202020204"/>
                    </a:rPr>
                    <a:t>sans carte CPS</a:t>
                  </a:r>
                </a:p>
              </p:txBody>
            </p:sp>
          </p:grpSp>
        </p:grpSp>
        <p:grpSp>
          <p:nvGrpSpPr>
            <p:cNvPr id="105" name="Group 104"/>
            <p:cNvGrpSpPr/>
            <p:nvPr/>
          </p:nvGrpSpPr>
          <p:grpSpPr>
            <a:xfrm>
              <a:off x="8343255" y="5044251"/>
              <a:ext cx="298139" cy="298998"/>
              <a:chOff x="9580212" y="5456351"/>
              <a:chExt cx="550863" cy="552450"/>
            </a:xfrm>
          </p:grpSpPr>
          <p:sp>
            <p:nvSpPr>
              <p:cNvPr id="107" name="Freeform 207"/>
              <p:cNvSpPr>
                <a:spLocks/>
              </p:cNvSpPr>
              <p:nvPr/>
            </p:nvSpPr>
            <p:spPr bwMode="auto">
              <a:xfrm>
                <a:off x="9697687" y="5559538"/>
                <a:ext cx="182563" cy="196850"/>
              </a:xfrm>
              <a:custGeom>
                <a:avLst/>
                <a:gdLst>
                  <a:gd name="T0" fmla="*/ 409 w 503"/>
                  <a:gd name="T1" fmla="*/ 414 h 542"/>
                  <a:gd name="T2" fmla="*/ 409 w 503"/>
                  <a:gd name="T3" fmla="*/ 0 h 542"/>
                  <a:gd name="T4" fmla="*/ 462 w 503"/>
                  <a:gd name="T5" fmla="*/ 0 h 542"/>
                  <a:gd name="T6" fmla="*/ 462 w 503"/>
                  <a:gd name="T7" fmla="*/ 414 h 542"/>
                  <a:gd name="T8" fmla="*/ 503 w 503"/>
                  <a:gd name="T9" fmla="*/ 476 h 542"/>
                  <a:gd name="T10" fmla="*/ 436 w 503"/>
                  <a:gd name="T11" fmla="*/ 542 h 542"/>
                  <a:gd name="T12" fmla="*/ 384 w 503"/>
                  <a:gd name="T13" fmla="*/ 518 h 542"/>
                  <a:gd name="T14" fmla="*/ 0 w 503"/>
                  <a:gd name="T15" fmla="*/ 518 h 542"/>
                  <a:gd name="T16" fmla="*/ 0 w 503"/>
                  <a:gd name="T17" fmla="*/ 433 h 542"/>
                  <a:gd name="T18" fmla="*/ 384 w 503"/>
                  <a:gd name="T19" fmla="*/ 433 h 542"/>
                  <a:gd name="T20" fmla="*/ 409 w 503"/>
                  <a:gd name="T21" fmla="*/ 414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3" h="542">
                    <a:moveTo>
                      <a:pt x="409" y="414"/>
                    </a:moveTo>
                    <a:cubicBezTo>
                      <a:pt x="409" y="0"/>
                      <a:pt x="409" y="0"/>
                      <a:pt x="409" y="0"/>
                    </a:cubicBezTo>
                    <a:cubicBezTo>
                      <a:pt x="462" y="0"/>
                      <a:pt x="462" y="0"/>
                      <a:pt x="462" y="0"/>
                    </a:cubicBezTo>
                    <a:cubicBezTo>
                      <a:pt x="462" y="414"/>
                      <a:pt x="462" y="414"/>
                      <a:pt x="462" y="414"/>
                    </a:cubicBezTo>
                    <a:cubicBezTo>
                      <a:pt x="486" y="425"/>
                      <a:pt x="503" y="448"/>
                      <a:pt x="503" y="476"/>
                    </a:cubicBezTo>
                    <a:cubicBezTo>
                      <a:pt x="503" y="512"/>
                      <a:pt x="473" y="542"/>
                      <a:pt x="436" y="542"/>
                    </a:cubicBezTo>
                    <a:cubicBezTo>
                      <a:pt x="415" y="542"/>
                      <a:pt x="396" y="533"/>
                      <a:pt x="384" y="518"/>
                    </a:cubicBezTo>
                    <a:cubicBezTo>
                      <a:pt x="0" y="518"/>
                      <a:pt x="0" y="518"/>
                      <a:pt x="0" y="518"/>
                    </a:cubicBezTo>
                    <a:cubicBezTo>
                      <a:pt x="0" y="433"/>
                      <a:pt x="0" y="433"/>
                      <a:pt x="0" y="433"/>
                    </a:cubicBezTo>
                    <a:cubicBezTo>
                      <a:pt x="384" y="433"/>
                      <a:pt x="384" y="433"/>
                      <a:pt x="384" y="433"/>
                    </a:cubicBezTo>
                    <a:cubicBezTo>
                      <a:pt x="391" y="425"/>
                      <a:pt x="399" y="418"/>
                      <a:pt x="409" y="4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165" tIns="40082" rIns="80165" bIns="40082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464646"/>
                  </a:solidFill>
                  <a:latin typeface="Arial" panose="020B0604020202020204"/>
                </a:endParaRPr>
              </a:p>
            </p:txBody>
          </p:sp>
          <p:sp>
            <p:nvSpPr>
              <p:cNvPr id="108" name="Freeform 206"/>
              <p:cNvSpPr>
                <a:spLocks noEditPoints="1"/>
              </p:cNvSpPr>
              <p:nvPr/>
            </p:nvSpPr>
            <p:spPr bwMode="auto">
              <a:xfrm>
                <a:off x="9580212" y="5456351"/>
                <a:ext cx="550863" cy="552450"/>
              </a:xfrm>
              <a:custGeom>
                <a:avLst/>
                <a:gdLst>
                  <a:gd name="T0" fmla="*/ 0 w 1508"/>
                  <a:gd name="T1" fmla="*/ 754 h 1509"/>
                  <a:gd name="T2" fmla="*/ 754 w 1508"/>
                  <a:gd name="T3" fmla="*/ 1509 h 1509"/>
                  <a:gd name="T4" fmla="*/ 1508 w 1508"/>
                  <a:gd name="T5" fmla="*/ 754 h 1509"/>
                  <a:gd name="T6" fmla="*/ 754 w 1508"/>
                  <a:gd name="T7" fmla="*/ 0 h 1509"/>
                  <a:gd name="T8" fmla="*/ 0 w 1508"/>
                  <a:gd name="T9" fmla="*/ 754 h 1509"/>
                  <a:gd name="T10" fmla="*/ 224 w 1508"/>
                  <a:gd name="T11" fmla="*/ 795 h 1509"/>
                  <a:gd name="T12" fmla="*/ 224 w 1508"/>
                  <a:gd name="T13" fmla="*/ 713 h 1509"/>
                  <a:gd name="T14" fmla="*/ 149 w 1508"/>
                  <a:gd name="T15" fmla="*/ 713 h 1509"/>
                  <a:gd name="T16" fmla="*/ 713 w 1508"/>
                  <a:gd name="T17" fmla="*/ 149 h 1509"/>
                  <a:gd name="T18" fmla="*/ 713 w 1508"/>
                  <a:gd name="T19" fmla="*/ 224 h 1509"/>
                  <a:gd name="T20" fmla="*/ 795 w 1508"/>
                  <a:gd name="T21" fmla="*/ 224 h 1509"/>
                  <a:gd name="T22" fmla="*/ 795 w 1508"/>
                  <a:gd name="T23" fmla="*/ 149 h 1509"/>
                  <a:gd name="T24" fmla="*/ 1360 w 1508"/>
                  <a:gd name="T25" fmla="*/ 713 h 1509"/>
                  <a:gd name="T26" fmla="*/ 1284 w 1508"/>
                  <a:gd name="T27" fmla="*/ 713 h 1509"/>
                  <a:gd name="T28" fmla="*/ 1284 w 1508"/>
                  <a:gd name="T29" fmla="*/ 795 h 1509"/>
                  <a:gd name="T30" fmla="*/ 1360 w 1508"/>
                  <a:gd name="T31" fmla="*/ 795 h 1509"/>
                  <a:gd name="T32" fmla="*/ 795 w 1508"/>
                  <a:gd name="T33" fmla="*/ 1360 h 1509"/>
                  <a:gd name="T34" fmla="*/ 795 w 1508"/>
                  <a:gd name="T35" fmla="*/ 1285 h 1509"/>
                  <a:gd name="T36" fmla="*/ 713 w 1508"/>
                  <a:gd name="T37" fmla="*/ 1285 h 1509"/>
                  <a:gd name="T38" fmla="*/ 713 w 1508"/>
                  <a:gd name="T39" fmla="*/ 1360 h 1509"/>
                  <a:gd name="T40" fmla="*/ 149 w 1508"/>
                  <a:gd name="T41" fmla="*/ 795 h 1509"/>
                  <a:gd name="T42" fmla="*/ 224 w 1508"/>
                  <a:gd name="T43" fmla="*/ 795 h 1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08" h="1509">
                    <a:moveTo>
                      <a:pt x="0" y="754"/>
                    </a:moveTo>
                    <a:cubicBezTo>
                      <a:pt x="0" y="1170"/>
                      <a:pt x="338" y="1509"/>
                      <a:pt x="754" y="1509"/>
                    </a:cubicBezTo>
                    <a:cubicBezTo>
                      <a:pt x="1170" y="1509"/>
                      <a:pt x="1508" y="1170"/>
                      <a:pt x="1508" y="754"/>
                    </a:cubicBezTo>
                    <a:cubicBezTo>
                      <a:pt x="1508" y="339"/>
                      <a:pt x="1170" y="0"/>
                      <a:pt x="754" y="0"/>
                    </a:cubicBezTo>
                    <a:cubicBezTo>
                      <a:pt x="338" y="0"/>
                      <a:pt x="0" y="339"/>
                      <a:pt x="0" y="754"/>
                    </a:cubicBezTo>
                    <a:close/>
                    <a:moveTo>
                      <a:pt x="224" y="795"/>
                    </a:moveTo>
                    <a:cubicBezTo>
                      <a:pt x="224" y="713"/>
                      <a:pt x="224" y="713"/>
                      <a:pt x="224" y="713"/>
                    </a:cubicBezTo>
                    <a:cubicBezTo>
                      <a:pt x="149" y="713"/>
                      <a:pt x="149" y="713"/>
                      <a:pt x="149" y="713"/>
                    </a:cubicBezTo>
                    <a:cubicBezTo>
                      <a:pt x="169" y="411"/>
                      <a:pt x="411" y="169"/>
                      <a:pt x="713" y="149"/>
                    </a:cubicBezTo>
                    <a:cubicBezTo>
                      <a:pt x="713" y="224"/>
                      <a:pt x="713" y="224"/>
                      <a:pt x="713" y="224"/>
                    </a:cubicBezTo>
                    <a:cubicBezTo>
                      <a:pt x="795" y="224"/>
                      <a:pt x="795" y="224"/>
                      <a:pt x="795" y="224"/>
                    </a:cubicBezTo>
                    <a:cubicBezTo>
                      <a:pt x="795" y="149"/>
                      <a:pt x="795" y="149"/>
                      <a:pt x="795" y="149"/>
                    </a:cubicBezTo>
                    <a:cubicBezTo>
                      <a:pt x="1097" y="169"/>
                      <a:pt x="1339" y="411"/>
                      <a:pt x="1360" y="713"/>
                    </a:cubicBezTo>
                    <a:cubicBezTo>
                      <a:pt x="1284" y="713"/>
                      <a:pt x="1284" y="713"/>
                      <a:pt x="1284" y="713"/>
                    </a:cubicBezTo>
                    <a:cubicBezTo>
                      <a:pt x="1284" y="795"/>
                      <a:pt x="1284" y="795"/>
                      <a:pt x="1284" y="795"/>
                    </a:cubicBezTo>
                    <a:cubicBezTo>
                      <a:pt x="1360" y="795"/>
                      <a:pt x="1360" y="795"/>
                      <a:pt x="1360" y="795"/>
                    </a:cubicBezTo>
                    <a:cubicBezTo>
                      <a:pt x="1339" y="1097"/>
                      <a:pt x="1097" y="1340"/>
                      <a:pt x="795" y="1360"/>
                    </a:cubicBezTo>
                    <a:cubicBezTo>
                      <a:pt x="795" y="1285"/>
                      <a:pt x="795" y="1285"/>
                      <a:pt x="795" y="1285"/>
                    </a:cubicBezTo>
                    <a:cubicBezTo>
                      <a:pt x="713" y="1285"/>
                      <a:pt x="713" y="1285"/>
                      <a:pt x="713" y="1285"/>
                    </a:cubicBezTo>
                    <a:cubicBezTo>
                      <a:pt x="713" y="1360"/>
                      <a:pt x="713" y="1360"/>
                      <a:pt x="713" y="1360"/>
                    </a:cubicBezTo>
                    <a:cubicBezTo>
                      <a:pt x="411" y="1340"/>
                      <a:pt x="169" y="1097"/>
                      <a:pt x="149" y="795"/>
                    </a:cubicBezTo>
                    <a:lnTo>
                      <a:pt x="224" y="7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165" tIns="40082" rIns="80165" bIns="40082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464646"/>
                  </a:solidFill>
                  <a:latin typeface="Arial" panose="020B060402020202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61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Line 12"/>
          <p:cNvSpPr>
            <a:spLocks noChangeShapeType="1"/>
          </p:cNvSpPr>
          <p:nvPr/>
        </p:nvSpPr>
        <p:spPr bwMode="gray">
          <a:xfrm flipV="1">
            <a:off x="3424988" y="4135576"/>
            <a:ext cx="0" cy="529402"/>
          </a:xfrm>
          <a:prstGeom prst="line">
            <a:avLst/>
          </a:prstGeom>
          <a:solidFill>
            <a:srgbClr val="FFFFFF"/>
          </a:solidFill>
          <a:ln>
            <a:solidFill>
              <a:srgbClr val="3C729D"/>
            </a:solidFill>
            <a:prstDash val="dash"/>
          </a:ln>
        </p:spPr>
        <p:txBody>
          <a:bodyPr vert="horz" wrap="square" lIns="39963" tIns="39963" rIns="39963" bIns="39963" rtlCol="0">
            <a:spAutoFit/>
          </a:bodyPr>
          <a:lstStyle/>
          <a:p>
            <a:pPr marL="159579" indent="-159579" defTabSz="237292">
              <a:lnSpc>
                <a:spcPts val="1127"/>
              </a:lnSpc>
              <a:spcBef>
                <a:spcPts val="757"/>
              </a:spcBef>
              <a:buClr>
                <a:srgbClr val="FFD200"/>
              </a:buClr>
              <a:buSzPct val="75000"/>
              <a:buFont typeface="Wingdings 3" panose="05040102010807070707" pitchFamily="18" charset="2"/>
              <a:buChar char=""/>
              <a:defRPr/>
            </a:pPr>
            <a:endParaRPr lang="fr-FR" sz="1100" kern="0" dirty="0">
              <a:solidFill>
                <a:srgbClr val="646464"/>
              </a:solidFill>
              <a:cs typeface="Arial" panose="020B0604020202020204" pitchFamily="34" charset="0"/>
            </a:endParaRPr>
          </a:p>
        </p:txBody>
      </p:sp>
      <p:sp>
        <p:nvSpPr>
          <p:cNvPr id="479" name="Line 12"/>
          <p:cNvSpPr>
            <a:spLocks noChangeShapeType="1"/>
          </p:cNvSpPr>
          <p:nvPr/>
        </p:nvSpPr>
        <p:spPr bwMode="gray">
          <a:xfrm flipV="1">
            <a:off x="408574" y="3030192"/>
            <a:ext cx="0" cy="529402"/>
          </a:xfrm>
          <a:prstGeom prst="line">
            <a:avLst/>
          </a:prstGeom>
          <a:solidFill>
            <a:srgbClr val="FFFFFF"/>
          </a:solidFill>
          <a:ln>
            <a:solidFill>
              <a:srgbClr val="3C729D"/>
            </a:solidFill>
            <a:prstDash val="dash"/>
          </a:ln>
        </p:spPr>
        <p:txBody>
          <a:bodyPr vert="horz" wrap="square" lIns="39963" tIns="39963" rIns="39963" bIns="39963" rtlCol="0">
            <a:spAutoFit/>
          </a:bodyPr>
          <a:lstStyle/>
          <a:p>
            <a:pPr marL="159579" indent="-159579" defTabSz="237292">
              <a:lnSpc>
                <a:spcPts val="1127"/>
              </a:lnSpc>
              <a:spcBef>
                <a:spcPts val="757"/>
              </a:spcBef>
              <a:buClr>
                <a:srgbClr val="FFD200"/>
              </a:buClr>
              <a:buSzPct val="75000"/>
              <a:buFont typeface="Wingdings 3" panose="05040102010807070707" pitchFamily="18" charset="2"/>
              <a:buChar char=""/>
              <a:defRPr/>
            </a:pPr>
            <a:endParaRPr lang="fr-FR" sz="1100" kern="0" dirty="0">
              <a:solidFill>
                <a:srgbClr val="646464"/>
              </a:solidFill>
              <a:cs typeface="Arial" panose="020B0604020202020204" pitchFamily="34" charset="0"/>
            </a:endParaRPr>
          </a:p>
        </p:txBody>
      </p:sp>
      <p:sp>
        <p:nvSpPr>
          <p:cNvPr id="413" name="Line 12"/>
          <p:cNvSpPr>
            <a:spLocks noChangeShapeType="1"/>
          </p:cNvSpPr>
          <p:nvPr/>
        </p:nvSpPr>
        <p:spPr bwMode="gray">
          <a:xfrm flipV="1">
            <a:off x="2119881" y="4183921"/>
            <a:ext cx="0" cy="529402"/>
          </a:xfrm>
          <a:prstGeom prst="line">
            <a:avLst/>
          </a:prstGeom>
          <a:solidFill>
            <a:srgbClr val="FFFFFF"/>
          </a:solidFill>
          <a:ln>
            <a:solidFill>
              <a:srgbClr val="3C729D"/>
            </a:solidFill>
            <a:prstDash val="dash"/>
          </a:ln>
        </p:spPr>
        <p:txBody>
          <a:bodyPr vert="horz" wrap="square" lIns="39963" tIns="39963" rIns="39963" bIns="39963" rtlCol="0">
            <a:spAutoFit/>
          </a:bodyPr>
          <a:lstStyle/>
          <a:p>
            <a:pPr marL="159579" indent="-159579" defTabSz="237292">
              <a:lnSpc>
                <a:spcPts val="1127"/>
              </a:lnSpc>
              <a:spcBef>
                <a:spcPts val="757"/>
              </a:spcBef>
              <a:buClr>
                <a:srgbClr val="FFD200"/>
              </a:buClr>
              <a:buSzPct val="75000"/>
              <a:buFont typeface="Wingdings 3" panose="05040102010807070707" pitchFamily="18" charset="2"/>
              <a:buChar char=""/>
              <a:defRPr/>
            </a:pPr>
            <a:endParaRPr lang="fr-FR" sz="1100" kern="0" dirty="0">
              <a:solidFill>
                <a:srgbClr val="646464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360" y="1465"/>
          <a:ext cx="1358" cy="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60" y="1465"/>
                        <a:ext cx="1358" cy="1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fr-FR" altLang="fr-FR" dirty="0"/>
          </a:p>
          <a:p>
            <a:pPr>
              <a:defRPr/>
            </a:pPr>
            <a:endParaRPr lang="fr-FR" altLang="fr-FR" dirty="0"/>
          </a:p>
        </p:txBody>
      </p:sp>
      <p:sp>
        <p:nvSpPr>
          <p:cNvPr id="29" name="Freeform 37"/>
          <p:cNvSpPr>
            <a:spLocks noEditPoints="1"/>
          </p:cNvSpPr>
          <p:nvPr/>
        </p:nvSpPr>
        <p:spPr bwMode="auto">
          <a:xfrm>
            <a:off x="655229" y="1314200"/>
            <a:ext cx="615951" cy="424383"/>
          </a:xfrm>
          <a:custGeom>
            <a:avLst/>
            <a:gdLst>
              <a:gd name="T0" fmla="*/ 77 w 443"/>
              <a:gd name="T1" fmla="*/ 82 h 239"/>
              <a:gd name="T2" fmla="*/ 54 w 443"/>
              <a:gd name="T3" fmla="*/ 58 h 239"/>
              <a:gd name="T4" fmla="*/ 31 w 443"/>
              <a:gd name="T5" fmla="*/ 81 h 239"/>
              <a:gd name="T6" fmla="*/ 77 w 443"/>
              <a:gd name="T7" fmla="*/ 82 h 239"/>
              <a:gd name="T8" fmla="*/ 0 w 443"/>
              <a:gd name="T9" fmla="*/ 178 h 239"/>
              <a:gd name="T10" fmla="*/ 0 w 443"/>
              <a:gd name="T11" fmla="*/ 173 h 239"/>
              <a:gd name="T12" fmla="*/ 6 w 443"/>
              <a:gd name="T13" fmla="*/ 137 h 239"/>
              <a:gd name="T14" fmla="*/ 32 w 443"/>
              <a:gd name="T15" fmla="*/ 118 h 239"/>
              <a:gd name="T16" fmla="*/ 36 w 443"/>
              <a:gd name="T17" fmla="*/ 118 h 239"/>
              <a:gd name="T18" fmla="*/ 71 w 443"/>
              <a:gd name="T19" fmla="*/ 118 h 239"/>
              <a:gd name="T20" fmla="*/ 76 w 443"/>
              <a:gd name="T21" fmla="*/ 118 h 239"/>
              <a:gd name="T22" fmla="*/ 91 w 443"/>
              <a:gd name="T23" fmla="*/ 124 h 239"/>
              <a:gd name="T24" fmla="*/ 84 w 443"/>
              <a:gd name="T25" fmla="*/ 151 h 239"/>
              <a:gd name="T26" fmla="*/ 0 w 443"/>
              <a:gd name="T27" fmla="*/ 178 h 239"/>
              <a:gd name="T28" fmla="*/ 185 w 443"/>
              <a:gd name="T29" fmla="*/ 57 h 239"/>
              <a:gd name="T30" fmla="*/ 156 w 443"/>
              <a:gd name="T31" fmla="*/ 27 h 239"/>
              <a:gd name="T32" fmla="*/ 127 w 443"/>
              <a:gd name="T33" fmla="*/ 57 h 239"/>
              <a:gd name="T34" fmla="*/ 185 w 443"/>
              <a:gd name="T35" fmla="*/ 57 h 239"/>
              <a:gd name="T36" fmla="*/ 91 w 443"/>
              <a:gd name="T37" fmla="*/ 148 h 239"/>
              <a:gd name="T38" fmla="*/ 97 w 443"/>
              <a:gd name="T39" fmla="*/ 125 h 239"/>
              <a:gd name="T40" fmla="*/ 129 w 443"/>
              <a:gd name="T41" fmla="*/ 103 h 239"/>
              <a:gd name="T42" fmla="*/ 134 w 443"/>
              <a:gd name="T43" fmla="*/ 103 h 239"/>
              <a:gd name="T44" fmla="*/ 178 w 443"/>
              <a:gd name="T45" fmla="*/ 103 h 239"/>
              <a:gd name="T46" fmla="*/ 183 w 443"/>
              <a:gd name="T47" fmla="*/ 103 h 239"/>
              <a:gd name="T48" fmla="*/ 200 w 443"/>
              <a:gd name="T49" fmla="*/ 108 h 239"/>
              <a:gd name="T50" fmla="*/ 198 w 443"/>
              <a:gd name="T51" fmla="*/ 111 h 239"/>
              <a:gd name="T52" fmla="*/ 189 w 443"/>
              <a:gd name="T53" fmla="*/ 168 h 239"/>
              <a:gd name="T54" fmla="*/ 189 w 443"/>
              <a:gd name="T55" fmla="*/ 184 h 239"/>
              <a:gd name="T56" fmla="*/ 188 w 443"/>
              <a:gd name="T57" fmla="*/ 184 h 239"/>
              <a:gd name="T58" fmla="*/ 143 w 443"/>
              <a:gd name="T59" fmla="*/ 146 h 239"/>
              <a:gd name="T60" fmla="*/ 131 w 443"/>
              <a:gd name="T61" fmla="*/ 135 h 239"/>
              <a:gd name="T62" fmla="*/ 91 w 443"/>
              <a:gd name="T63" fmla="*/ 148 h 239"/>
              <a:gd name="T64" fmla="*/ 308 w 443"/>
              <a:gd name="T65" fmla="*/ 35 h 239"/>
              <a:gd name="T66" fmla="*/ 274 w 443"/>
              <a:gd name="T67" fmla="*/ 0 h 239"/>
              <a:gd name="T68" fmla="*/ 240 w 443"/>
              <a:gd name="T69" fmla="*/ 35 h 239"/>
              <a:gd name="T70" fmla="*/ 308 w 443"/>
              <a:gd name="T71" fmla="*/ 35 h 239"/>
              <a:gd name="T72" fmla="*/ 196 w 443"/>
              <a:gd name="T73" fmla="*/ 181 h 239"/>
              <a:gd name="T74" fmla="*/ 196 w 443"/>
              <a:gd name="T75" fmla="*/ 168 h 239"/>
              <a:gd name="T76" fmla="*/ 205 w 443"/>
              <a:gd name="T77" fmla="*/ 115 h 239"/>
              <a:gd name="T78" fmla="*/ 242 w 443"/>
              <a:gd name="T79" fmla="*/ 88 h 239"/>
              <a:gd name="T80" fmla="*/ 248 w 443"/>
              <a:gd name="T81" fmla="*/ 88 h 239"/>
              <a:gd name="T82" fmla="*/ 300 w 443"/>
              <a:gd name="T83" fmla="*/ 88 h 239"/>
              <a:gd name="T84" fmla="*/ 306 w 443"/>
              <a:gd name="T85" fmla="*/ 88 h 239"/>
              <a:gd name="T86" fmla="*/ 343 w 443"/>
              <a:gd name="T87" fmla="*/ 115 h 239"/>
              <a:gd name="T88" fmla="*/ 347 w 443"/>
              <a:gd name="T89" fmla="*/ 124 h 239"/>
              <a:gd name="T90" fmla="*/ 196 w 443"/>
              <a:gd name="T91" fmla="*/ 181 h 239"/>
              <a:gd name="T92" fmla="*/ 348 w 443"/>
              <a:gd name="T93" fmla="*/ 97 h 239"/>
              <a:gd name="T94" fmla="*/ 360 w 443"/>
              <a:gd name="T95" fmla="*/ 129 h 239"/>
              <a:gd name="T96" fmla="*/ 186 w 443"/>
              <a:gd name="T97" fmla="*/ 196 h 239"/>
              <a:gd name="T98" fmla="*/ 137 w 443"/>
              <a:gd name="T99" fmla="*/ 154 h 239"/>
              <a:gd name="T100" fmla="*/ 128 w 443"/>
              <a:gd name="T101" fmla="*/ 147 h 239"/>
              <a:gd name="T102" fmla="*/ 118 w 443"/>
              <a:gd name="T103" fmla="*/ 150 h 239"/>
              <a:gd name="T104" fmla="*/ 2 w 443"/>
              <a:gd name="T105" fmla="*/ 189 h 239"/>
              <a:gd name="T106" fmla="*/ 13 w 443"/>
              <a:gd name="T107" fmla="*/ 225 h 239"/>
              <a:gd name="T108" fmla="*/ 120 w 443"/>
              <a:gd name="T109" fmla="*/ 190 h 239"/>
              <a:gd name="T110" fmla="*/ 170 w 443"/>
              <a:gd name="T111" fmla="*/ 232 h 239"/>
              <a:gd name="T112" fmla="*/ 179 w 443"/>
              <a:gd name="T113" fmla="*/ 239 h 239"/>
              <a:gd name="T114" fmla="*/ 189 w 443"/>
              <a:gd name="T115" fmla="*/ 235 h 239"/>
              <a:gd name="T116" fmla="*/ 374 w 443"/>
              <a:gd name="T117" fmla="*/ 165 h 239"/>
              <a:gd name="T118" fmla="*/ 386 w 443"/>
              <a:gd name="T119" fmla="*/ 196 h 239"/>
              <a:gd name="T120" fmla="*/ 443 w 443"/>
              <a:gd name="T121" fmla="*/ 115 h 239"/>
              <a:gd name="T122" fmla="*/ 348 w 443"/>
              <a:gd name="T123" fmla="*/ 97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43" h="239">
                <a:moveTo>
                  <a:pt x="77" y="82"/>
                </a:moveTo>
                <a:cubicBezTo>
                  <a:pt x="77" y="69"/>
                  <a:pt x="68" y="58"/>
                  <a:pt x="54" y="58"/>
                </a:cubicBezTo>
                <a:cubicBezTo>
                  <a:pt x="39" y="58"/>
                  <a:pt x="31" y="69"/>
                  <a:pt x="31" y="81"/>
                </a:cubicBezTo>
                <a:cubicBezTo>
                  <a:pt x="31" y="131"/>
                  <a:pt x="77" y="131"/>
                  <a:pt x="77" y="82"/>
                </a:cubicBezTo>
                <a:close/>
                <a:moveTo>
                  <a:pt x="0" y="178"/>
                </a:moveTo>
                <a:cubicBezTo>
                  <a:pt x="0" y="173"/>
                  <a:pt x="0" y="173"/>
                  <a:pt x="0" y="173"/>
                </a:cubicBezTo>
                <a:cubicBezTo>
                  <a:pt x="0" y="161"/>
                  <a:pt x="1" y="147"/>
                  <a:pt x="6" y="137"/>
                </a:cubicBezTo>
                <a:cubicBezTo>
                  <a:pt x="11" y="127"/>
                  <a:pt x="21" y="118"/>
                  <a:pt x="32" y="118"/>
                </a:cubicBezTo>
                <a:cubicBezTo>
                  <a:pt x="36" y="118"/>
                  <a:pt x="36" y="118"/>
                  <a:pt x="36" y="118"/>
                </a:cubicBezTo>
                <a:cubicBezTo>
                  <a:pt x="46" y="128"/>
                  <a:pt x="61" y="128"/>
                  <a:pt x="71" y="118"/>
                </a:cubicBezTo>
                <a:cubicBezTo>
                  <a:pt x="76" y="118"/>
                  <a:pt x="76" y="118"/>
                  <a:pt x="76" y="118"/>
                </a:cubicBezTo>
                <a:cubicBezTo>
                  <a:pt x="81" y="118"/>
                  <a:pt x="86" y="121"/>
                  <a:pt x="91" y="124"/>
                </a:cubicBezTo>
                <a:cubicBezTo>
                  <a:pt x="87" y="132"/>
                  <a:pt x="85" y="141"/>
                  <a:pt x="84" y="151"/>
                </a:cubicBezTo>
                <a:cubicBezTo>
                  <a:pt x="0" y="178"/>
                  <a:pt x="0" y="178"/>
                  <a:pt x="0" y="178"/>
                </a:cubicBezTo>
                <a:close/>
                <a:moveTo>
                  <a:pt x="185" y="57"/>
                </a:moveTo>
                <a:cubicBezTo>
                  <a:pt x="184" y="41"/>
                  <a:pt x="174" y="27"/>
                  <a:pt x="156" y="27"/>
                </a:cubicBezTo>
                <a:cubicBezTo>
                  <a:pt x="137" y="27"/>
                  <a:pt x="128" y="41"/>
                  <a:pt x="127" y="57"/>
                </a:cubicBezTo>
                <a:cubicBezTo>
                  <a:pt x="127" y="119"/>
                  <a:pt x="185" y="118"/>
                  <a:pt x="185" y="57"/>
                </a:cubicBezTo>
                <a:close/>
                <a:moveTo>
                  <a:pt x="91" y="148"/>
                </a:moveTo>
                <a:cubicBezTo>
                  <a:pt x="92" y="140"/>
                  <a:pt x="93" y="132"/>
                  <a:pt x="97" y="125"/>
                </a:cubicBezTo>
                <a:cubicBezTo>
                  <a:pt x="103" y="113"/>
                  <a:pt x="115" y="103"/>
                  <a:pt x="129" y="103"/>
                </a:cubicBezTo>
                <a:cubicBezTo>
                  <a:pt x="134" y="103"/>
                  <a:pt x="134" y="103"/>
                  <a:pt x="134" y="103"/>
                </a:cubicBezTo>
                <a:cubicBezTo>
                  <a:pt x="147" y="115"/>
                  <a:pt x="165" y="115"/>
                  <a:pt x="178" y="103"/>
                </a:cubicBezTo>
                <a:cubicBezTo>
                  <a:pt x="183" y="103"/>
                  <a:pt x="183" y="103"/>
                  <a:pt x="183" y="103"/>
                </a:cubicBezTo>
                <a:cubicBezTo>
                  <a:pt x="189" y="103"/>
                  <a:pt x="195" y="105"/>
                  <a:pt x="200" y="108"/>
                </a:cubicBezTo>
                <a:cubicBezTo>
                  <a:pt x="200" y="109"/>
                  <a:pt x="199" y="110"/>
                  <a:pt x="198" y="111"/>
                </a:cubicBezTo>
                <a:cubicBezTo>
                  <a:pt x="190" y="128"/>
                  <a:pt x="189" y="149"/>
                  <a:pt x="189" y="168"/>
                </a:cubicBezTo>
                <a:cubicBezTo>
                  <a:pt x="189" y="184"/>
                  <a:pt x="189" y="184"/>
                  <a:pt x="189" y="184"/>
                </a:cubicBezTo>
                <a:cubicBezTo>
                  <a:pt x="188" y="184"/>
                  <a:pt x="188" y="184"/>
                  <a:pt x="188" y="184"/>
                </a:cubicBezTo>
                <a:cubicBezTo>
                  <a:pt x="143" y="146"/>
                  <a:pt x="143" y="146"/>
                  <a:pt x="143" y="146"/>
                </a:cubicBezTo>
                <a:cubicBezTo>
                  <a:pt x="131" y="135"/>
                  <a:pt x="131" y="135"/>
                  <a:pt x="131" y="135"/>
                </a:cubicBezTo>
                <a:cubicBezTo>
                  <a:pt x="91" y="148"/>
                  <a:pt x="91" y="148"/>
                  <a:pt x="91" y="148"/>
                </a:cubicBezTo>
                <a:close/>
                <a:moveTo>
                  <a:pt x="308" y="35"/>
                </a:moveTo>
                <a:cubicBezTo>
                  <a:pt x="308" y="16"/>
                  <a:pt x="295" y="0"/>
                  <a:pt x="274" y="0"/>
                </a:cubicBezTo>
                <a:cubicBezTo>
                  <a:pt x="252" y="0"/>
                  <a:pt x="241" y="16"/>
                  <a:pt x="240" y="35"/>
                </a:cubicBezTo>
                <a:cubicBezTo>
                  <a:pt x="240" y="107"/>
                  <a:pt x="308" y="106"/>
                  <a:pt x="308" y="35"/>
                </a:cubicBezTo>
                <a:close/>
                <a:moveTo>
                  <a:pt x="196" y="181"/>
                </a:moveTo>
                <a:cubicBezTo>
                  <a:pt x="196" y="168"/>
                  <a:pt x="196" y="168"/>
                  <a:pt x="196" y="168"/>
                </a:cubicBezTo>
                <a:cubicBezTo>
                  <a:pt x="196" y="150"/>
                  <a:pt x="197" y="130"/>
                  <a:pt x="205" y="115"/>
                </a:cubicBezTo>
                <a:cubicBezTo>
                  <a:pt x="212" y="101"/>
                  <a:pt x="226" y="88"/>
                  <a:pt x="242" y="88"/>
                </a:cubicBezTo>
                <a:cubicBezTo>
                  <a:pt x="248" y="88"/>
                  <a:pt x="248" y="88"/>
                  <a:pt x="248" y="88"/>
                </a:cubicBezTo>
                <a:cubicBezTo>
                  <a:pt x="263" y="103"/>
                  <a:pt x="285" y="103"/>
                  <a:pt x="300" y="88"/>
                </a:cubicBezTo>
                <a:cubicBezTo>
                  <a:pt x="306" y="88"/>
                  <a:pt x="306" y="88"/>
                  <a:pt x="306" y="88"/>
                </a:cubicBezTo>
                <a:cubicBezTo>
                  <a:pt x="322" y="88"/>
                  <a:pt x="336" y="101"/>
                  <a:pt x="343" y="115"/>
                </a:cubicBezTo>
                <a:cubicBezTo>
                  <a:pt x="344" y="118"/>
                  <a:pt x="346" y="121"/>
                  <a:pt x="347" y="124"/>
                </a:cubicBezTo>
                <a:cubicBezTo>
                  <a:pt x="196" y="181"/>
                  <a:pt x="196" y="181"/>
                  <a:pt x="196" y="181"/>
                </a:cubicBezTo>
                <a:close/>
                <a:moveTo>
                  <a:pt x="348" y="97"/>
                </a:moveTo>
                <a:cubicBezTo>
                  <a:pt x="360" y="129"/>
                  <a:pt x="360" y="129"/>
                  <a:pt x="360" y="129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37" y="154"/>
                  <a:pt x="137" y="154"/>
                  <a:pt x="137" y="154"/>
                </a:cubicBezTo>
                <a:cubicBezTo>
                  <a:pt x="128" y="147"/>
                  <a:pt x="128" y="147"/>
                  <a:pt x="128" y="147"/>
                </a:cubicBezTo>
                <a:cubicBezTo>
                  <a:pt x="118" y="150"/>
                  <a:pt x="118" y="150"/>
                  <a:pt x="118" y="150"/>
                </a:cubicBezTo>
                <a:cubicBezTo>
                  <a:pt x="2" y="189"/>
                  <a:pt x="2" y="189"/>
                  <a:pt x="2" y="189"/>
                </a:cubicBezTo>
                <a:cubicBezTo>
                  <a:pt x="13" y="225"/>
                  <a:pt x="13" y="225"/>
                  <a:pt x="13" y="225"/>
                </a:cubicBezTo>
                <a:cubicBezTo>
                  <a:pt x="120" y="190"/>
                  <a:pt x="120" y="190"/>
                  <a:pt x="120" y="190"/>
                </a:cubicBezTo>
                <a:cubicBezTo>
                  <a:pt x="170" y="232"/>
                  <a:pt x="170" y="232"/>
                  <a:pt x="170" y="232"/>
                </a:cubicBezTo>
                <a:cubicBezTo>
                  <a:pt x="179" y="239"/>
                  <a:pt x="179" y="239"/>
                  <a:pt x="179" y="239"/>
                </a:cubicBezTo>
                <a:cubicBezTo>
                  <a:pt x="189" y="235"/>
                  <a:pt x="189" y="235"/>
                  <a:pt x="189" y="235"/>
                </a:cubicBezTo>
                <a:cubicBezTo>
                  <a:pt x="374" y="165"/>
                  <a:pt x="374" y="165"/>
                  <a:pt x="374" y="165"/>
                </a:cubicBezTo>
                <a:cubicBezTo>
                  <a:pt x="386" y="196"/>
                  <a:pt x="386" y="196"/>
                  <a:pt x="386" y="196"/>
                </a:cubicBezTo>
                <a:cubicBezTo>
                  <a:pt x="443" y="115"/>
                  <a:pt x="443" y="115"/>
                  <a:pt x="443" y="115"/>
                </a:cubicBezTo>
                <a:cubicBezTo>
                  <a:pt x="348" y="97"/>
                  <a:pt x="348" y="97"/>
                  <a:pt x="348" y="97"/>
                </a:cubicBezTo>
                <a:close/>
              </a:path>
            </a:pathLst>
          </a:custGeom>
          <a:solidFill>
            <a:srgbClr val="00477F"/>
          </a:solidFill>
          <a:ln>
            <a:noFill/>
          </a:ln>
          <a:extLst/>
        </p:spPr>
        <p:txBody>
          <a:bodyPr vert="horz" wrap="square" lIns="68350" tIns="34175" rIns="68350" bIns="34175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IE" sz="1200">
              <a:solidFill>
                <a:srgbClr val="646464"/>
              </a:solidFill>
            </a:endParaRPr>
          </a:p>
        </p:txBody>
      </p:sp>
      <p:sp>
        <p:nvSpPr>
          <p:cNvPr id="44" name="Rechteck 106"/>
          <p:cNvSpPr/>
          <p:nvPr/>
        </p:nvSpPr>
        <p:spPr bwMode="gray">
          <a:xfrm>
            <a:off x="261621" y="5203340"/>
            <a:ext cx="2699295" cy="54237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lIns="79926" tIns="39963" rIns="79926" bIns="39963">
            <a:spAutoFit/>
          </a:bodyPr>
          <a:lstStyle/>
          <a:p>
            <a:r>
              <a:rPr lang="fr-FR" sz="1000" dirty="0"/>
              <a:t>Mise en place des procédures de création dans les Accueils (équipement, formations, etc.).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53781" y="4622010"/>
            <a:ext cx="2699295" cy="63470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lIns="79926" tIns="39963" rIns="79926" bIns="39963">
            <a:spAutoFit/>
          </a:bodyPr>
          <a:lstStyle/>
          <a:p>
            <a:r>
              <a:rPr lang="fr-FR" b="1" kern="0" dirty="0">
                <a:solidFill>
                  <a:srgbClr val="009800"/>
                </a:solidFill>
                <a:cs typeface="Arial" panose="020B0604020202020204" pitchFamily="34" charset="0"/>
              </a:rPr>
              <a:t>Préparation des Accueils</a:t>
            </a:r>
            <a:endParaRPr lang="fr-FR" b="1" strike="sngStrike" kern="0" dirty="0">
              <a:solidFill>
                <a:srgbClr val="009800"/>
              </a:solidFill>
              <a:cs typeface="Arial" panose="020B0604020202020204" pitchFamily="34" charset="0"/>
            </a:endParaRPr>
          </a:p>
        </p:txBody>
      </p:sp>
      <p:sp>
        <p:nvSpPr>
          <p:cNvPr id="349" name="Rectangle 348"/>
          <p:cNvSpPr/>
          <p:nvPr/>
        </p:nvSpPr>
        <p:spPr>
          <a:xfrm>
            <a:off x="123608" y="2092478"/>
            <a:ext cx="2628586" cy="911703"/>
          </a:xfrm>
          <a:prstGeom prst="rect">
            <a:avLst/>
          </a:prstGeom>
          <a:solidFill>
            <a:srgbClr val="F2F2F2"/>
          </a:solidFill>
        </p:spPr>
        <p:txBody>
          <a:bodyPr wrap="square" lIns="79926" tIns="39963" rIns="79926" bIns="39963">
            <a:spAutoFit/>
          </a:bodyPr>
          <a:lstStyle/>
          <a:p>
            <a:r>
              <a:rPr lang="fr-FR" b="1" kern="0" dirty="0">
                <a:solidFill>
                  <a:srgbClr val="009800"/>
                </a:solidFill>
                <a:cs typeface="Arial" panose="020B0604020202020204" pitchFamily="34" charset="0"/>
              </a:rPr>
              <a:t>Lancement de l’accompagnement des établissements </a:t>
            </a:r>
          </a:p>
        </p:txBody>
      </p:sp>
      <p:sp>
        <p:nvSpPr>
          <p:cNvPr id="350" name="Rechteck 106"/>
          <p:cNvSpPr/>
          <p:nvPr/>
        </p:nvSpPr>
        <p:spPr bwMode="gray">
          <a:xfrm>
            <a:off x="217047" y="2732346"/>
            <a:ext cx="2631647" cy="542371"/>
          </a:xfrm>
          <a:prstGeom prst="rect">
            <a:avLst/>
          </a:prstGeom>
          <a:solidFill>
            <a:srgbClr val="F2F2F2"/>
          </a:solidFill>
        </p:spPr>
        <p:txBody>
          <a:bodyPr wrap="square" lIns="79926" tIns="39963" rIns="79926" bIns="39963">
            <a:spAutoFit/>
          </a:bodyPr>
          <a:lstStyle/>
          <a:p>
            <a:r>
              <a:rPr lang="fr-FR" sz="1000" dirty="0"/>
              <a:t>Cartographie des établissements cibles</a:t>
            </a:r>
          </a:p>
          <a:p>
            <a:r>
              <a:rPr lang="fr-FR" sz="1000" dirty="0"/>
              <a:t>Mise en place d’une feuille de route </a:t>
            </a:r>
            <a:r>
              <a:rPr lang="fr-FR" sz="1000" dirty="0" smtClean="0"/>
              <a:t>Démarrage </a:t>
            </a:r>
            <a:r>
              <a:rPr lang="fr-FR" sz="1000" dirty="0"/>
              <a:t>de l’accompagnement</a:t>
            </a:r>
          </a:p>
        </p:txBody>
      </p:sp>
      <p:sp>
        <p:nvSpPr>
          <p:cNvPr id="480" name="Rectangle 4"/>
          <p:cNvSpPr>
            <a:spLocks noChangeArrowheads="1"/>
          </p:cNvSpPr>
          <p:nvPr/>
        </p:nvSpPr>
        <p:spPr bwMode="gray">
          <a:xfrm>
            <a:off x="217047" y="3624891"/>
            <a:ext cx="8709955" cy="385292"/>
          </a:xfrm>
          <a:prstGeom prst="rect">
            <a:avLst/>
          </a:prstGeom>
          <a:solidFill>
            <a:srgbClr val="F0F0F0"/>
          </a:solidFill>
          <a:ln w="12700">
            <a:solidFill>
              <a:srgbClr val="F8F8F8"/>
            </a:solidFill>
            <a:miter lim="800000"/>
            <a:headEnd/>
            <a:tailEnd/>
          </a:ln>
          <a:effectLst/>
        </p:spPr>
        <p:txBody>
          <a:bodyPr wrap="none" lIns="75201" tIns="37602" rIns="75201" bIns="37602" anchor="ctr" anchorCtr="0"/>
          <a:lstStyle/>
          <a:p>
            <a:pPr algn="ctr">
              <a:lnSpc>
                <a:spcPts val="988"/>
              </a:lnSpc>
              <a:defRPr/>
            </a:pPr>
            <a:r>
              <a:rPr lang="fr-FR" b="1" noProof="1">
                <a:solidFill>
                  <a:srgbClr val="646464"/>
                </a:solidFill>
                <a:latin typeface="Arial" panose="020B0604020202020204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485" name="Rectangle 4"/>
          <p:cNvSpPr>
            <a:spLocks noChangeArrowheads="1"/>
          </p:cNvSpPr>
          <p:nvPr/>
        </p:nvSpPr>
        <p:spPr bwMode="gray">
          <a:xfrm>
            <a:off x="246802" y="3627356"/>
            <a:ext cx="3005761" cy="385209"/>
          </a:xfrm>
          <a:prstGeom prst="rect">
            <a:avLst/>
          </a:prstGeom>
          <a:solidFill>
            <a:srgbClr val="009900">
              <a:alpha val="40000"/>
            </a:srgbClr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75201" tIns="37602" rIns="75201" bIns="37602" anchor="ctr"/>
          <a:lstStyle/>
          <a:p>
            <a:pPr algn="ctr">
              <a:lnSpc>
                <a:spcPts val="988"/>
              </a:lnSpc>
              <a:defRPr/>
            </a:pPr>
            <a:endParaRPr lang="fr-FR" sz="900" b="1" noProof="1">
              <a:solidFill>
                <a:prstClr val="white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486" name="Title 1"/>
          <p:cNvSpPr txBox="1">
            <a:spLocks/>
          </p:cNvSpPr>
          <p:nvPr/>
        </p:nvSpPr>
        <p:spPr bwMode="auto">
          <a:xfrm>
            <a:off x="288762" y="197973"/>
            <a:ext cx="7880073" cy="50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669" tIns="45325" rIns="90669" bIns="45325" anchor="ctr"/>
          <a:lstStyle>
            <a:lvl1pPr algn="ctr" defTabSz="1030288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419A"/>
                </a:solidFill>
                <a:latin typeface="+mj-lt"/>
                <a:ea typeface="+mj-ea"/>
                <a:cs typeface="+mj-cs"/>
              </a:defRPr>
            </a:lvl1pPr>
            <a:lvl2pPr algn="ctr" defTabSz="1030288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419A"/>
                </a:solidFill>
                <a:latin typeface="Arial" charset="0"/>
              </a:defRPr>
            </a:lvl2pPr>
            <a:lvl3pPr algn="ctr" defTabSz="1030288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419A"/>
                </a:solidFill>
                <a:latin typeface="Arial" charset="0"/>
              </a:defRPr>
            </a:lvl3pPr>
            <a:lvl4pPr algn="ctr" defTabSz="1030288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419A"/>
                </a:solidFill>
                <a:latin typeface="Arial" charset="0"/>
              </a:defRPr>
            </a:lvl4pPr>
            <a:lvl5pPr algn="ctr" defTabSz="1030288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419A"/>
                </a:solidFill>
                <a:latin typeface="Arial" charset="0"/>
              </a:defRPr>
            </a:lvl5pPr>
            <a:lvl6pPr marL="454700" algn="ctr" defTabSz="1037326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419A"/>
                </a:solidFill>
                <a:latin typeface="Arial" charset="0"/>
              </a:defRPr>
            </a:lvl6pPr>
            <a:lvl7pPr marL="909434" algn="ctr" defTabSz="1037326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419A"/>
                </a:solidFill>
                <a:latin typeface="Arial" charset="0"/>
              </a:defRPr>
            </a:lvl7pPr>
            <a:lvl8pPr marL="1364152" algn="ctr" defTabSz="1037326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419A"/>
                </a:solidFill>
                <a:latin typeface="Arial" charset="0"/>
              </a:defRPr>
            </a:lvl8pPr>
            <a:lvl9pPr marL="1818873" algn="ctr" defTabSz="1037326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419A"/>
                </a:solidFill>
                <a:latin typeface="Arial" charset="0"/>
              </a:defRPr>
            </a:lvl9pPr>
          </a:lstStyle>
          <a:p>
            <a:pPr algn="l"/>
            <a:r>
              <a:rPr lang="fr-FR" altLang="fr-FR" sz="2000" dirty="0">
                <a:solidFill>
                  <a:schemeClr val="tx2"/>
                </a:solidFill>
              </a:rPr>
              <a:t>Les grandes échéances à venir</a:t>
            </a:r>
          </a:p>
        </p:txBody>
      </p:sp>
      <p:sp>
        <p:nvSpPr>
          <p:cNvPr id="476" name="Oval 11"/>
          <p:cNvSpPr>
            <a:spLocks noChangeArrowheads="1"/>
          </p:cNvSpPr>
          <p:nvPr/>
        </p:nvSpPr>
        <p:spPr bwMode="gray">
          <a:xfrm>
            <a:off x="2041587" y="3987354"/>
            <a:ext cx="161613" cy="174186"/>
          </a:xfrm>
          <a:prstGeom prst="ellipse">
            <a:avLst/>
          </a:prstGeom>
          <a:solidFill>
            <a:srgbClr val="3C729D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lIns="85778" tIns="42889" rIns="85778" bIns="42889" anchor="ctr"/>
          <a:lstStyle/>
          <a:p>
            <a:pPr algn="ctr" defTabSz="799277">
              <a:lnSpc>
                <a:spcPts val="1127"/>
              </a:lnSpc>
              <a:defRPr/>
            </a:pPr>
            <a:endParaRPr lang="fr-FR" sz="1100" kern="0" dirty="0">
              <a:solidFill>
                <a:srgbClr val="646464"/>
              </a:solidFill>
              <a:cs typeface="Arial" panose="020B0604020202020204" pitchFamily="34" charset="0"/>
            </a:endParaRPr>
          </a:p>
        </p:txBody>
      </p:sp>
      <p:sp>
        <p:nvSpPr>
          <p:cNvPr id="477" name="Freeform 17"/>
          <p:cNvSpPr>
            <a:spLocks noChangeAspect="1" noEditPoints="1"/>
          </p:cNvSpPr>
          <p:nvPr/>
        </p:nvSpPr>
        <p:spPr bwMode="auto">
          <a:xfrm>
            <a:off x="288762" y="4196311"/>
            <a:ext cx="306989" cy="373233"/>
          </a:xfrm>
          <a:custGeom>
            <a:avLst/>
            <a:gdLst>
              <a:gd name="T0" fmla="*/ 2147483647 w 4146"/>
              <a:gd name="T1" fmla="*/ 2147483647 h 4763"/>
              <a:gd name="T2" fmla="*/ 2147483647 w 4146"/>
              <a:gd name="T3" fmla="*/ 2147483647 h 4763"/>
              <a:gd name="T4" fmla="*/ 2147483647 w 4146"/>
              <a:gd name="T5" fmla="*/ 2147483647 h 4763"/>
              <a:gd name="T6" fmla="*/ 2147483647 w 4146"/>
              <a:gd name="T7" fmla="*/ 2147483647 h 4763"/>
              <a:gd name="T8" fmla="*/ 2147483647 w 4146"/>
              <a:gd name="T9" fmla="*/ 2147483647 h 4763"/>
              <a:gd name="T10" fmla="*/ 2147483647 w 4146"/>
              <a:gd name="T11" fmla="*/ 2147483647 h 4763"/>
              <a:gd name="T12" fmla="*/ 2147483647 w 4146"/>
              <a:gd name="T13" fmla="*/ 2147483647 h 4763"/>
              <a:gd name="T14" fmla="*/ 2147483647 w 4146"/>
              <a:gd name="T15" fmla="*/ 2147483647 h 4763"/>
              <a:gd name="T16" fmla="*/ 2147483647 w 4146"/>
              <a:gd name="T17" fmla="*/ 2147483647 h 4763"/>
              <a:gd name="T18" fmla="*/ 2147483647 w 4146"/>
              <a:gd name="T19" fmla="*/ 2147483647 h 4763"/>
              <a:gd name="T20" fmla="*/ 2147483647 w 4146"/>
              <a:gd name="T21" fmla="*/ 2147483647 h 4763"/>
              <a:gd name="T22" fmla="*/ 2147483647 w 4146"/>
              <a:gd name="T23" fmla="*/ 2147483647 h 4763"/>
              <a:gd name="T24" fmla="*/ 2147483647 w 4146"/>
              <a:gd name="T25" fmla="*/ 2147483647 h 4763"/>
              <a:gd name="T26" fmla="*/ 2147483647 w 4146"/>
              <a:gd name="T27" fmla="*/ 2147483647 h 4763"/>
              <a:gd name="T28" fmla="*/ 2147483647 w 4146"/>
              <a:gd name="T29" fmla="*/ 2147483647 h 4763"/>
              <a:gd name="T30" fmla="*/ 2147483647 w 4146"/>
              <a:gd name="T31" fmla="*/ 2147483647 h 4763"/>
              <a:gd name="T32" fmla="*/ 2147483647 w 4146"/>
              <a:gd name="T33" fmla="*/ 2147483647 h 4763"/>
              <a:gd name="T34" fmla="*/ 2147483647 w 4146"/>
              <a:gd name="T35" fmla="*/ 2147483647 h 4763"/>
              <a:gd name="T36" fmla="*/ 2147483647 w 4146"/>
              <a:gd name="T37" fmla="*/ 2147483647 h 4763"/>
              <a:gd name="T38" fmla="*/ 2147483647 w 4146"/>
              <a:gd name="T39" fmla="*/ 2147483647 h 4763"/>
              <a:gd name="T40" fmla="*/ 2147483647 w 4146"/>
              <a:gd name="T41" fmla="*/ 2147483647 h 4763"/>
              <a:gd name="T42" fmla="*/ 2147483647 w 4146"/>
              <a:gd name="T43" fmla="*/ 2147483647 h 4763"/>
              <a:gd name="T44" fmla="*/ 2147483647 w 4146"/>
              <a:gd name="T45" fmla="*/ 2147483647 h 4763"/>
              <a:gd name="T46" fmla="*/ 2147483647 w 4146"/>
              <a:gd name="T47" fmla="*/ 2147483647 h 4763"/>
              <a:gd name="T48" fmla="*/ 2147483647 w 4146"/>
              <a:gd name="T49" fmla="*/ 2147483647 h 4763"/>
              <a:gd name="T50" fmla="*/ 2147483647 w 4146"/>
              <a:gd name="T51" fmla="*/ 2147483647 h 4763"/>
              <a:gd name="T52" fmla="*/ 2147483647 w 4146"/>
              <a:gd name="T53" fmla="*/ 2147483647 h 4763"/>
              <a:gd name="T54" fmla="*/ 2147483647 w 4146"/>
              <a:gd name="T55" fmla="*/ 2147483647 h 4763"/>
              <a:gd name="T56" fmla="*/ 2147483647 w 4146"/>
              <a:gd name="T57" fmla="*/ 2147483647 h 4763"/>
              <a:gd name="T58" fmla="*/ 2147483647 w 4146"/>
              <a:gd name="T59" fmla="*/ 2147483647 h 4763"/>
              <a:gd name="T60" fmla="*/ 2147483647 w 4146"/>
              <a:gd name="T61" fmla="*/ 2147483647 h 4763"/>
              <a:gd name="T62" fmla="*/ 2147483647 w 4146"/>
              <a:gd name="T63" fmla="*/ 2147483647 h 4763"/>
              <a:gd name="T64" fmla="*/ 2147483647 w 4146"/>
              <a:gd name="T65" fmla="*/ 2147483647 h 4763"/>
              <a:gd name="T66" fmla="*/ 2147483647 w 4146"/>
              <a:gd name="T67" fmla="*/ 2147483647 h 4763"/>
              <a:gd name="T68" fmla="*/ 2147483647 w 4146"/>
              <a:gd name="T69" fmla="*/ 2147483647 h 4763"/>
              <a:gd name="T70" fmla="*/ 2147483647 w 4146"/>
              <a:gd name="T71" fmla="*/ 2147483647 h 4763"/>
              <a:gd name="T72" fmla="*/ 2147483647 w 4146"/>
              <a:gd name="T73" fmla="*/ 2147483647 h 4763"/>
              <a:gd name="T74" fmla="*/ 2147483647 w 4146"/>
              <a:gd name="T75" fmla="*/ 2147483647 h 4763"/>
              <a:gd name="T76" fmla="*/ 2147483647 w 4146"/>
              <a:gd name="T77" fmla="*/ 2147483647 h 4763"/>
              <a:gd name="T78" fmla="*/ 2147483647 w 4146"/>
              <a:gd name="T79" fmla="*/ 2147483647 h 4763"/>
              <a:gd name="T80" fmla="*/ 2147483647 w 4146"/>
              <a:gd name="T81" fmla="*/ 2147483647 h 4763"/>
              <a:gd name="T82" fmla="*/ 2147483647 w 4146"/>
              <a:gd name="T83" fmla="*/ 2147483647 h 4763"/>
              <a:gd name="T84" fmla="*/ 2147483647 w 4146"/>
              <a:gd name="T85" fmla="*/ 2147483647 h 4763"/>
              <a:gd name="T86" fmla="*/ 2147483647 w 4146"/>
              <a:gd name="T87" fmla="*/ 2147483647 h 4763"/>
              <a:gd name="T88" fmla="*/ 2147483647 w 4146"/>
              <a:gd name="T89" fmla="*/ 2147483647 h 4763"/>
              <a:gd name="T90" fmla="*/ 2147483647 w 4146"/>
              <a:gd name="T91" fmla="*/ 2147483647 h 4763"/>
              <a:gd name="T92" fmla="*/ 2147483647 w 4146"/>
              <a:gd name="T93" fmla="*/ 2147483647 h 4763"/>
              <a:gd name="T94" fmla="*/ 2147483647 w 4146"/>
              <a:gd name="T95" fmla="*/ 2147483647 h 4763"/>
              <a:gd name="T96" fmla="*/ 2147483647 w 4146"/>
              <a:gd name="T97" fmla="*/ 2147483647 h 4763"/>
              <a:gd name="T98" fmla="*/ 2147483647 w 4146"/>
              <a:gd name="T99" fmla="*/ 2147483647 h 4763"/>
              <a:gd name="T100" fmla="*/ 2147483647 w 4146"/>
              <a:gd name="T101" fmla="*/ 2147483647 h 4763"/>
              <a:gd name="T102" fmla="*/ 2147483647 w 4146"/>
              <a:gd name="T103" fmla="*/ 2147483647 h 4763"/>
              <a:gd name="T104" fmla="*/ 2147483647 w 4146"/>
              <a:gd name="T105" fmla="*/ 2147483647 h 4763"/>
              <a:gd name="T106" fmla="*/ 2147483647 w 4146"/>
              <a:gd name="T107" fmla="*/ 2147483647 h 4763"/>
              <a:gd name="T108" fmla="*/ 2147483647 w 4146"/>
              <a:gd name="T109" fmla="*/ 2147483647 h 4763"/>
              <a:gd name="T110" fmla="*/ 2147483647 w 4146"/>
              <a:gd name="T111" fmla="*/ 2147483647 h 4763"/>
              <a:gd name="T112" fmla="*/ 2147483647 w 4146"/>
              <a:gd name="T113" fmla="*/ 2147483647 h 4763"/>
              <a:gd name="T114" fmla="*/ 2147483647 w 4146"/>
              <a:gd name="T115" fmla="*/ 2147483647 h 4763"/>
              <a:gd name="T116" fmla="*/ 2147483647 w 4146"/>
              <a:gd name="T117" fmla="*/ 2147483647 h 4763"/>
              <a:gd name="T118" fmla="*/ 2147483647 w 4146"/>
              <a:gd name="T119" fmla="*/ 2147483647 h 4763"/>
              <a:gd name="T120" fmla="*/ 2147483647 w 4146"/>
              <a:gd name="T121" fmla="*/ 2147483647 h 4763"/>
              <a:gd name="T122" fmla="*/ 2147483647 w 4146"/>
              <a:gd name="T123" fmla="*/ 2147483647 h 476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146"/>
              <a:gd name="T187" fmla="*/ 0 h 4763"/>
              <a:gd name="T188" fmla="*/ 4146 w 4146"/>
              <a:gd name="T189" fmla="*/ 4763 h 476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146" h="4763">
                <a:moveTo>
                  <a:pt x="4046" y="4763"/>
                </a:moveTo>
                <a:lnTo>
                  <a:pt x="102" y="4763"/>
                </a:lnTo>
                <a:lnTo>
                  <a:pt x="102" y="1765"/>
                </a:lnTo>
                <a:lnTo>
                  <a:pt x="317" y="1765"/>
                </a:lnTo>
                <a:lnTo>
                  <a:pt x="317" y="4548"/>
                </a:lnTo>
                <a:lnTo>
                  <a:pt x="3200" y="4548"/>
                </a:lnTo>
                <a:lnTo>
                  <a:pt x="3200" y="3914"/>
                </a:lnTo>
                <a:lnTo>
                  <a:pt x="3827" y="3914"/>
                </a:lnTo>
                <a:lnTo>
                  <a:pt x="3829" y="3913"/>
                </a:lnTo>
                <a:lnTo>
                  <a:pt x="3827" y="1765"/>
                </a:lnTo>
                <a:lnTo>
                  <a:pt x="4042" y="1765"/>
                </a:lnTo>
                <a:lnTo>
                  <a:pt x="4046" y="4763"/>
                </a:lnTo>
                <a:close/>
                <a:moveTo>
                  <a:pt x="3826" y="4042"/>
                </a:moveTo>
                <a:lnTo>
                  <a:pt x="3308" y="4042"/>
                </a:lnTo>
                <a:lnTo>
                  <a:pt x="3308" y="4560"/>
                </a:lnTo>
                <a:lnTo>
                  <a:pt x="3826" y="4042"/>
                </a:lnTo>
                <a:close/>
                <a:moveTo>
                  <a:pt x="3481" y="4560"/>
                </a:moveTo>
                <a:lnTo>
                  <a:pt x="3831" y="4560"/>
                </a:lnTo>
                <a:lnTo>
                  <a:pt x="3831" y="4214"/>
                </a:lnTo>
                <a:lnTo>
                  <a:pt x="3481" y="4560"/>
                </a:lnTo>
                <a:close/>
                <a:moveTo>
                  <a:pt x="2022" y="3171"/>
                </a:moveTo>
                <a:lnTo>
                  <a:pt x="2022" y="3171"/>
                </a:lnTo>
                <a:lnTo>
                  <a:pt x="2021" y="3206"/>
                </a:lnTo>
                <a:lnTo>
                  <a:pt x="2019" y="3240"/>
                </a:lnTo>
                <a:lnTo>
                  <a:pt x="2015" y="3272"/>
                </a:lnTo>
                <a:lnTo>
                  <a:pt x="2010" y="3303"/>
                </a:lnTo>
                <a:lnTo>
                  <a:pt x="2003" y="3333"/>
                </a:lnTo>
                <a:lnTo>
                  <a:pt x="1995" y="3362"/>
                </a:lnTo>
                <a:lnTo>
                  <a:pt x="1986" y="3391"/>
                </a:lnTo>
                <a:lnTo>
                  <a:pt x="1975" y="3418"/>
                </a:lnTo>
                <a:lnTo>
                  <a:pt x="1961" y="3443"/>
                </a:lnTo>
                <a:lnTo>
                  <a:pt x="1948" y="3467"/>
                </a:lnTo>
                <a:lnTo>
                  <a:pt x="1933" y="3492"/>
                </a:lnTo>
                <a:lnTo>
                  <a:pt x="1917" y="3513"/>
                </a:lnTo>
                <a:lnTo>
                  <a:pt x="1899" y="3535"/>
                </a:lnTo>
                <a:lnTo>
                  <a:pt x="1881" y="3556"/>
                </a:lnTo>
                <a:lnTo>
                  <a:pt x="1860" y="3575"/>
                </a:lnTo>
                <a:lnTo>
                  <a:pt x="1838" y="3592"/>
                </a:lnTo>
                <a:lnTo>
                  <a:pt x="1816" y="3610"/>
                </a:lnTo>
                <a:lnTo>
                  <a:pt x="1792" y="3626"/>
                </a:lnTo>
                <a:lnTo>
                  <a:pt x="1766" y="3641"/>
                </a:lnTo>
                <a:lnTo>
                  <a:pt x="1741" y="3654"/>
                </a:lnTo>
                <a:lnTo>
                  <a:pt x="1714" y="3668"/>
                </a:lnTo>
                <a:lnTo>
                  <a:pt x="1684" y="3680"/>
                </a:lnTo>
                <a:lnTo>
                  <a:pt x="1655" y="3689"/>
                </a:lnTo>
                <a:lnTo>
                  <a:pt x="1624" y="3700"/>
                </a:lnTo>
                <a:lnTo>
                  <a:pt x="1591" y="3708"/>
                </a:lnTo>
                <a:lnTo>
                  <a:pt x="1559" y="3715"/>
                </a:lnTo>
                <a:lnTo>
                  <a:pt x="1524" y="3722"/>
                </a:lnTo>
                <a:lnTo>
                  <a:pt x="1489" y="3727"/>
                </a:lnTo>
                <a:lnTo>
                  <a:pt x="1453" y="3730"/>
                </a:lnTo>
                <a:lnTo>
                  <a:pt x="1417" y="3734"/>
                </a:lnTo>
                <a:lnTo>
                  <a:pt x="1378" y="3735"/>
                </a:lnTo>
                <a:lnTo>
                  <a:pt x="1339" y="3735"/>
                </a:lnTo>
                <a:lnTo>
                  <a:pt x="1289" y="3734"/>
                </a:lnTo>
                <a:lnTo>
                  <a:pt x="1239" y="3731"/>
                </a:lnTo>
                <a:lnTo>
                  <a:pt x="1191" y="3724"/>
                </a:lnTo>
                <a:lnTo>
                  <a:pt x="1145" y="3716"/>
                </a:lnTo>
                <a:lnTo>
                  <a:pt x="1099" y="3704"/>
                </a:lnTo>
                <a:lnTo>
                  <a:pt x="1056" y="3692"/>
                </a:lnTo>
                <a:lnTo>
                  <a:pt x="1013" y="3677"/>
                </a:lnTo>
                <a:lnTo>
                  <a:pt x="971" y="3660"/>
                </a:lnTo>
                <a:lnTo>
                  <a:pt x="932" y="3641"/>
                </a:lnTo>
                <a:lnTo>
                  <a:pt x="893" y="3621"/>
                </a:lnTo>
                <a:lnTo>
                  <a:pt x="857" y="3598"/>
                </a:lnTo>
                <a:lnTo>
                  <a:pt x="822" y="3575"/>
                </a:lnTo>
                <a:lnTo>
                  <a:pt x="787" y="3548"/>
                </a:lnTo>
                <a:lnTo>
                  <a:pt x="755" y="3521"/>
                </a:lnTo>
                <a:lnTo>
                  <a:pt x="722" y="3493"/>
                </a:lnTo>
                <a:lnTo>
                  <a:pt x="693" y="3463"/>
                </a:lnTo>
                <a:lnTo>
                  <a:pt x="908" y="3237"/>
                </a:lnTo>
                <a:lnTo>
                  <a:pt x="931" y="3259"/>
                </a:lnTo>
                <a:lnTo>
                  <a:pt x="955" y="3279"/>
                </a:lnTo>
                <a:lnTo>
                  <a:pt x="979" y="3299"/>
                </a:lnTo>
                <a:lnTo>
                  <a:pt x="1004" y="3317"/>
                </a:lnTo>
                <a:lnTo>
                  <a:pt x="1029" y="3334"/>
                </a:lnTo>
                <a:lnTo>
                  <a:pt x="1055" y="3350"/>
                </a:lnTo>
                <a:lnTo>
                  <a:pt x="1080" y="3365"/>
                </a:lnTo>
                <a:lnTo>
                  <a:pt x="1107" y="3379"/>
                </a:lnTo>
                <a:lnTo>
                  <a:pt x="1135" y="3391"/>
                </a:lnTo>
                <a:lnTo>
                  <a:pt x="1162" y="3401"/>
                </a:lnTo>
                <a:lnTo>
                  <a:pt x="1192" y="3411"/>
                </a:lnTo>
                <a:lnTo>
                  <a:pt x="1221" y="3418"/>
                </a:lnTo>
                <a:lnTo>
                  <a:pt x="1251" y="3423"/>
                </a:lnTo>
                <a:lnTo>
                  <a:pt x="1282" y="3427"/>
                </a:lnTo>
                <a:lnTo>
                  <a:pt x="1314" y="3430"/>
                </a:lnTo>
                <a:lnTo>
                  <a:pt x="1347" y="3431"/>
                </a:lnTo>
                <a:lnTo>
                  <a:pt x="1387" y="3430"/>
                </a:lnTo>
                <a:lnTo>
                  <a:pt x="1425" y="3427"/>
                </a:lnTo>
                <a:lnTo>
                  <a:pt x="1460" y="3422"/>
                </a:lnTo>
                <a:lnTo>
                  <a:pt x="1492" y="3415"/>
                </a:lnTo>
                <a:lnTo>
                  <a:pt x="1520" y="3405"/>
                </a:lnTo>
                <a:lnTo>
                  <a:pt x="1547" y="3393"/>
                </a:lnTo>
                <a:lnTo>
                  <a:pt x="1571" y="3380"/>
                </a:lnTo>
                <a:lnTo>
                  <a:pt x="1582" y="3373"/>
                </a:lnTo>
                <a:lnTo>
                  <a:pt x="1591" y="3365"/>
                </a:lnTo>
                <a:lnTo>
                  <a:pt x="1610" y="3348"/>
                </a:lnTo>
                <a:lnTo>
                  <a:pt x="1626" y="3329"/>
                </a:lnTo>
                <a:lnTo>
                  <a:pt x="1640" y="3307"/>
                </a:lnTo>
                <a:lnTo>
                  <a:pt x="1651" y="3284"/>
                </a:lnTo>
                <a:lnTo>
                  <a:pt x="1660" y="3260"/>
                </a:lnTo>
                <a:lnTo>
                  <a:pt x="1665" y="3235"/>
                </a:lnTo>
                <a:lnTo>
                  <a:pt x="1669" y="3206"/>
                </a:lnTo>
                <a:lnTo>
                  <a:pt x="1671" y="3177"/>
                </a:lnTo>
                <a:lnTo>
                  <a:pt x="1669" y="3147"/>
                </a:lnTo>
                <a:lnTo>
                  <a:pt x="1667" y="3120"/>
                </a:lnTo>
                <a:lnTo>
                  <a:pt x="1660" y="3093"/>
                </a:lnTo>
                <a:lnTo>
                  <a:pt x="1652" y="3069"/>
                </a:lnTo>
                <a:lnTo>
                  <a:pt x="1648" y="3057"/>
                </a:lnTo>
                <a:lnTo>
                  <a:pt x="1641" y="3046"/>
                </a:lnTo>
                <a:lnTo>
                  <a:pt x="1636" y="3035"/>
                </a:lnTo>
                <a:lnTo>
                  <a:pt x="1629" y="3025"/>
                </a:lnTo>
                <a:lnTo>
                  <a:pt x="1621" y="3015"/>
                </a:lnTo>
                <a:lnTo>
                  <a:pt x="1613" y="3007"/>
                </a:lnTo>
                <a:lnTo>
                  <a:pt x="1604" y="2999"/>
                </a:lnTo>
                <a:lnTo>
                  <a:pt x="1594" y="2991"/>
                </a:lnTo>
                <a:lnTo>
                  <a:pt x="1573" y="2976"/>
                </a:lnTo>
                <a:lnTo>
                  <a:pt x="1550" y="2964"/>
                </a:lnTo>
                <a:lnTo>
                  <a:pt x="1523" y="2953"/>
                </a:lnTo>
                <a:lnTo>
                  <a:pt x="1493" y="2944"/>
                </a:lnTo>
                <a:lnTo>
                  <a:pt x="1462" y="2937"/>
                </a:lnTo>
                <a:lnTo>
                  <a:pt x="1429" y="2932"/>
                </a:lnTo>
                <a:lnTo>
                  <a:pt x="1391" y="2929"/>
                </a:lnTo>
                <a:lnTo>
                  <a:pt x="1352" y="2928"/>
                </a:lnTo>
                <a:lnTo>
                  <a:pt x="1174" y="2928"/>
                </a:lnTo>
                <a:lnTo>
                  <a:pt x="1174" y="2637"/>
                </a:lnTo>
                <a:lnTo>
                  <a:pt x="1344" y="2637"/>
                </a:lnTo>
                <a:lnTo>
                  <a:pt x="1378" y="2636"/>
                </a:lnTo>
                <a:lnTo>
                  <a:pt x="1408" y="2633"/>
                </a:lnTo>
                <a:lnTo>
                  <a:pt x="1437" y="2629"/>
                </a:lnTo>
                <a:lnTo>
                  <a:pt x="1462" y="2622"/>
                </a:lnTo>
                <a:lnTo>
                  <a:pt x="1486" y="2614"/>
                </a:lnTo>
                <a:lnTo>
                  <a:pt x="1507" y="2605"/>
                </a:lnTo>
                <a:lnTo>
                  <a:pt x="1525" y="2594"/>
                </a:lnTo>
                <a:lnTo>
                  <a:pt x="1542" y="2581"/>
                </a:lnTo>
                <a:lnTo>
                  <a:pt x="1556" y="2566"/>
                </a:lnTo>
                <a:lnTo>
                  <a:pt x="1569" y="2550"/>
                </a:lnTo>
                <a:lnTo>
                  <a:pt x="1579" y="2532"/>
                </a:lnTo>
                <a:lnTo>
                  <a:pt x="1587" y="2512"/>
                </a:lnTo>
                <a:lnTo>
                  <a:pt x="1594" y="2492"/>
                </a:lnTo>
                <a:lnTo>
                  <a:pt x="1599" y="2469"/>
                </a:lnTo>
                <a:lnTo>
                  <a:pt x="1602" y="2445"/>
                </a:lnTo>
                <a:lnTo>
                  <a:pt x="1604" y="2419"/>
                </a:lnTo>
                <a:lnTo>
                  <a:pt x="1602" y="2395"/>
                </a:lnTo>
                <a:lnTo>
                  <a:pt x="1599" y="2372"/>
                </a:lnTo>
                <a:lnTo>
                  <a:pt x="1594" y="2351"/>
                </a:lnTo>
                <a:lnTo>
                  <a:pt x="1587" y="2330"/>
                </a:lnTo>
                <a:lnTo>
                  <a:pt x="1578" y="2312"/>
                </a:lnTo>
                <a:lnTo>
                  <a:pt x="1567" y="2294"/>
                </a:lnTo>
                <a:lnTo>
                  <a:pt x="1554" y="2278"/>
                </a:lnTo>
                <a:lnTo>
                  <a:pt x="1539" y="2263"/>
                </a:lnTo>
                <a:lnTo>
                  <a:pt x="1520" y="2250"/>
                </a:lnTo>
                <a:lnTo>
                  <a:pt x="1500" y="2238"/>
                </a:lnTo>
                <a:lnTo>
                  <a:pt x="1477" y="2228"/>
                </a:lnTo>
                <a:lnTo>
                  <a:pt x="1452" y="2219"/>
                </a:lnTo>
                <a:lnTo>
                  <a:pt x="1425" y="2212"/>
                </a:lnTo>
                <a:lnTo>
                  <a:pt x="1394" y="2207"/>
                </a:lnTo>
                <a:lnTo>
                  <a:pt x="1360" y="2204"/>
                </a:lnTo>
                <a:lnTo>
                  <a:pt x="1324" y="2203"/>
                </a:lnTo>
                <a:lnTo>
                  <a:pt x="1297" y="2204"/>
                </a:lnTo>
                <a:lnTo>
                  <a:pt x="1270" y="2205"/>
                </a:lnTo>
                <a:lnTo>
                  <a:pt x="1243" y="2209"/>
                </a:lnTo>
                <a:lnTo>
                  <a:pt x="1217" y="2213"/>
                </a:lnTo>
                <a:lnTo>
                  <a:pt x="1193" y="2220"/>
                </a:lnTo>
                <a:lnTo>
                  <a:pt x="1168" y="2228"/>
                </a:lnTo>
                <a:lnTo>
                  <a:pt x="1145" y="2236"/>
                </a:lnTo>
                <a:lnTo>
                  <a:pt x="1121" y="2247"/>
                </a:lnTo>
                <a:lnTo>
                  <a:pt x="1099" y="2258"/>
                </a:lnTo>
                <a:lnTo>
                  <a:pt x="1076" y="2270"/>
                </a:lnTo>
                <a:lnTo>
                  <a:pt x="1055" y="2282"/>
                </a:lnTo>
                <a:lnTo>
                  <a:pt x="1033" y="2297"/>
                </a:lnTo>
                <a:lnTo>
                  <a:pt x="1012" y="2312"/>
                </a:lnTo>
                <a:lnTo>
                  <a:pt x="990" y="2328"/>
                </a:lnTo>
                <a:lnTo>
                  <a:pt x="970" y="2345"/>
                </a:lnTo>
                <a:lnTo>
                  <a:pt x="948" y="2363"/>
                </a:lnTo>
                <a:lnTo>
                  <a:pt x="751" y="2137"/>
                </a:lnTo>
                <a:lnTo>
                  <a:pt x="776" y="2114"/>
                </a:lnTo>
                <a:lnTo>
                  <a:pt x="803" y="2091"/>
                </a:lnTo>
                <a:lnTo>
                  <a:pt x="831" y="2069"/>
                </a:lnTo>
                <a:lnTo>
                  <a:pt x="861" y="2048"/>
                </a:lnTo>
                <a:lnTo>
                  <a:pt x="892" y="2028"/>
                </a:lnTo>
                <a:lnTo>
                  <a:pt x="924" y="2007"/>
                </a:lnTo>
                <a:lnTo>
                  <a:pt x="958" y="1990"/>
                </a:lnTo>
                <a:lnTo>
                  <a:pt x="994" y="1974"/>
                </a:lnTo>
                <a:lnTo>
                  <a:pt x="1030" y="1959"/>
                </a:lnTo>
                <a:lnTo>
                  <a:pt x="1069" y="1946"/>
                </a:lnTo>
                <a:lnTo>
                  <a:pt x="1110" y="1933"/>
                </a:lnTo>
                <a:lnTo>
                  <a:pt x="1150" y="1923"/>
                </a:lnTo>
                <a:lnTo>
                  <a:pt x="1195" y="1915"/>
                </a:lnTo>
                <a:lnTo>
                  <a:pt x="1239" y="1908"/>
                </a:lnTo>
                <a:lnTo>
                  <a:pt x="1286" y="1905"/>
                </a:lnTo>
                <a:lnTo>
                  <a:pt x="1334" y="1904"/>
                </a:lnTo>
                <a:lnTo>
                  <a:pt x="1368" y="1904"/>
                </a:lnTo>
                <a:lnTo>
                  <a:pt x="1402" y="1905"/>
                </a:lnTo>
                <a:lnTo>
                  <a:pt x="1434" y="1908"/>
                </a:lnTo>
                <a:lnTo>
                  <a:pt x="1466" y="1911"/>
                </a:lnTo>
                <a:lnTo>
                  <a:pt x="1497" y="1915"/>
                </a:lnTo>
                <a:lnTo>
                  <a:pt x="1527" y="1920"/>
                </a:lnTo>
                <a:lnTo>
                  <a:pt x="1556" y="1925"/>
                </a:lnTo>
                <a:lnTo>
                  <a:pt x="1586" y="1932"/>
                </a:lnTo>
                <a:lnTo>
                  <a:pt x="1613" y="1939"/>
                </a:lnTo>
                <a:lnTo>
                  <a:pt x="1640" y="1947"/>
                </a:lnTo>
                <a:lnTo>
                  <a:pt x="1667" y="1956"/>
                </a:lnTo>
                <a:lnTo>
                  <a:pt x="1691" y="1967"/>
                </a:lnTo>
                <a:lnTo>
                  <a:pt x="1715" y="1978"/>
                </a:lnTo>
                <a:lnTo>
                  <a:pt x="1738" y="1990"/>
                </a:lnTo>
                <a:lnTo>
                  <a:pt x="1761" y="2003"/>
                </a:lnTo>
                <a:lnTo>
                  <a:pt x="1781" y="2017"/>
                </a:lnTo>
                <a:lnTo>
                  <a:pt x="1801" y="2032"/>
                </a:lnTo>
                <a:lnTo>
                  <a:pt x="1820" y="2048"/>
                </a:lnTo>
                <a:lnTo>
                  <a:pt x="1838" y="2065"/>
                </a:lnTo>
                <a:lnTo>
                  <a:pt x="1855" y="2084"/>
                </a:lnTo>
                <a:lnTo>
                  <a:pt x="1870" y="2103"/>
                </a:lnTo>
                <a:lnTo>
                  <a:pt x="1885" y="2123"/>
                </a:lnTo>
                <a:lnTo>
                  <a:pt x="1898" y="2143"/>
                </a:lnTo>
                <a:lnTo>
                  <a:pt x="1910" y="2166"/>
                </a:lnTo>
                <a:lnTo>
                  <a:pt x="1921" y="2189"/>
                </a:lnTo>
                <a:lnTo>
                  <a:pt x="1930" y="2213"/>
                </a:lnTo>
                <a:lnTo>
                  <a:pt x="1938" y="2239"/>
                </a:lnTo>
                <a:lnTo>
                  <a:pt x="1944" y="2264"/>
                </a:lnTo>
                <a:lnTo>
                  <a:pt x="1949" y="2293"/>
                </a:lnTo>
                <a:lnTo>
                  <a:pt x="1953" y="2321"/>
                </a:lnTo>
                <a:lnTo>
                  <a:pt x="1955" y="2349"/>
                </a:lnTo>
                <a:lnTo>
                  <a:pt x="1956" y="2380"/>
                </a:lnTo>
                <a:lnTo>
                  <a:pt x="1955" y="2418"/>
                </a:lnTo>
                <a:lnTo>
                  <a:pt x="1951" y="2454"/>
                </a:lnTo>
                <a:lnTo>
                  <a:pt x="1945" y="2488"/>
                </a:lnTo>
                <a:lnTo>
                  <a:pt x="1937" y="2519"/>
                </a:lnTo>
                <a:lnTo>
                  <a:pt x="1926" y="2548"/>
                </a:lnTo>
                <a:lnTo>
                  <a:pt x="1916" y="2575"/>
                </a:lnTo>
                <a:lnTo>
                  <a:pt x="1901" y="2601"/>
                </a:lnTo>
                <a:lnTo>
                  <a:pt x="1885" y="2625"/>
                </a:lnTo>
                <a:lnTo>
                  <a:pt x="1869" y="2648"/>
                </a:lnTo>
                <a:lnTo>
                  <a:pt x="1850" y="2668"/>
                </a:lnTo>
                <a:lnTo>
                  <a:pt x="1830" y="2687"/>
                </a:lnTo>
                <a:lnTo>
                  <a:pt x="1808" y="2704"/>
                </a:lnTo>
                <a:lnTo>
                  <a:pt x="1786" y="2721"/>
                </a:lnTo>
                <a:lnTo>
                  <a:pt x="1764" y="2737"/>
                </a:lnTo>
                <a:lnTo>
                  <a:pt x="1739" y="2750"/>
                </a:lnTo>
                <a:lnTo>
                  <a:pt x="1714" y="2764"/>
                </a:lnTo>
                <a:lnTo>
                  <a:pt x="1743" y="2772"/>
                </a:lnTo>
                <a:lnTo>
                  <a:pt x="1773" y="2784"/>
                </a:lnTo>
                <a:lnTo>
                  <a:pt x="1801" y="2796"/>
                </a:lnTo>
                <a:lnTo>
                  <a:pt x="1830" y="2811"/>
                </a:lnTo>
                <a:lnTo>
                  <a:pt x="1856" y="2828"/>
                </a:lnTo>
                <a:lnTo>
                  <a:pt x="1882" y="2847"/>
                </a:lnTo>
                <a:lnTo>
                  <a:pt x="1905" y="2869"/>
                </a:lnTo>
                <a:lnTo>
                  <a:pt x="1928" y="2891"/>
                </a:lnTo>
                <a:lnTo>
                  <a:pt x="1938" y="2905"/>
                </a:lnTo>
                <a:lnTo>
                  <a:pt x="1948" y="2918"/>
                </a:lnTo>
                <a:lnTo>
                  <a:pt x="1957" y="2932"/>
                </a:lnTo>
                <a:lnTo>
                  <a:pt x="1965" y="2947"/>
                </a:lnTo>
                <a:lnTo>
                  <a:pt x="1982" y="2978"/>
                </a:lnTo>
                <a:lnTo>
                  <a:pt x="1995" y="3011"/>
                </a:lnTo>
                <a:lnTo>
                  <a:pt x="2002" y="3029"/>
                </a:lnTo>
                <a:lnTo>
                  <a:pt x="2007" y="3046"/>
                </a:lnTo>
                <a:lnTo>
                  <a:pt x="2011" y="3066"/>
                </a:lnTo>
                <a:lnTo>
                  <a:pt x="2015" y="3085"/>
                </a:lnTo>
                <a:lnTo>
                  <a:pt x="2018" y="3107"/>
                </a:lnTo>
                <a:lnTo>
                  <a:pt x="2019" y="3127"/>
                </a:lnTo>
                <a:lnTo>
                  <a:pt x="2021" y="3150"/>
                </a:lnTo>
                <a:lnTo>
                  <a:pt x="2022" y="3171"/>
                </a:lnTo>
                <a:close/>
                <a:moveTo>
                  <a:pt x="2296" y="3707"/>
                </a:moveTo>
                <a:lnTo>
                  <a:pt x="2296" y="3419"/>
                </a:lnTo>
                <a:lnTo>
                  <a:pt x="2704" y="3419"/>
                </a:lnTo>
                <a:lnTo>
                  <a:pt x="2704" y="2407"/>
                </a:lnTo>
                <a:lnTo>
                  <a:pt x="2331" y="2407"/>
                </a:lnTo>
                <a:lnTo>
                  <a:pt x="2331" y="2168"/>
                </a:lnTo>
                <a:lnTo>
                  <a:pt x="2380" y="2165"/>
                </a:lnTo>
                <a:lnTo>
                  <a:pt x="2425" y="2161"/>
                </a:lnTo>
                <a:lnTo>
                  <a:pt x="2467" y="2155"/>
                </a:lnTo>
                <a:lnTo>
                  <a:pt x="2505" y="2150"/>
                </a:lnTo>
                <a:lnTo>
                  <a:pt x="2540" y="2142"/>
                </a:lnTo>
                <a:lnTo>
                  <a:pt x="2572" y="2131"/>
                </a:lnTo>
                <a:lnTo>
                  <a:pt x="2602" y="2120"/>
                </a:lnTo>
                <a:lnTo>
                  <a:pt x="2629" y="2108"/>
                </a:lnTo>
                <a:lnTo>
                  <a:pt x="2653" y="2092"/>
                </a:lnTo>
                <a:lnTo>
                  <a:pt x="2674" y="2076"/>
                </a:lnTo>
                <a:lnTo>
                  <a:pt x="2693" y="2057"/>
                </a:lnTo>
                <a:lnTo>
                  <a:pt x="2709" y="2036"/>
                </a:lnTo>
                <a:lnTo>
                  <a:pt x="2724" y="2013"/>
                </a:lnTo>
                <a:lnTo>
                  <a:pt x="2736" y="1987"/>
                </a:lnTo>
                <a:lnTo>
                  <a:pt x="2748" y="1960"/>
                </a:lnTo>
                <a:lnTo>
                  <a:pt x="2756" y="1931"/>
                </a:lnTo>
                <a:lnTo>
                  <a:pt x="3062" y="1931"/>
                </a:lnTo>
                <a:lnTo>
                  <a:pt x="3062" y="3419"/>
                </a:lnTo>
                <a:lnTo>
                  <a:pt x="3432" y="3419"/>
                </a:lnTo>
                <a:lnTo>
                  <a:pt x="3432" y="3707"/>
                </a:lnTo>
                <a:lnTo>
                  <a:pt x="2296" y="3707"/>
                </a:lnTo>
                <a:close/>
                <a:moveTo>
                  <a:pt x="4146" y="237"/>
                </a:moveTo>
                <a:lnTo>
                  <a:pt x="4146" y="1550"/>
                </a:lnTo>
                <a:lnTo>
                  <a:pt x="0" y="1549"/>
                </a:lnTo>
                <a:lnTo>
                  <a:pt x="0" y="237"/>
                </a:lnTo>
                <a:lnTo>
                  <a:pt x="860" y="237"/>
                </a:lnTo>
                <a:lnTo>
                  <a:pt x="860" y="857"/>
                </a:lnTo>
                <a:lnTo>
                  <a:pt x="860" y="879"/>
                </a:lnTo>
                <a:lnTo>
                  <a:pt x="864" y="900"/>
                </a:lnTo>
                <a:lnTo>
                  <a:pt x="869" y="920"/>
                </a:lnTo>
                <a:lnTo>
                  <a:pt x="876" y="940"/>
                </a:lnTo>
                <a:lnTo>
                  <a:pt x="885" y="958"/>
                </a:lnTo>
                <a:lnTo>
                  <a:pt x="896" y="977"/>
                </a:lnTo>
                <a:lnTo>
                  <a:pt x="908" y="993"/>
                </a:lnTo>
                <a:lnTo>
                  <a:pt x="921" y="1008"/>
                </a:lnTo>
                <a:lnTo>
                  <a:pt x="938" y="1021"/>
                </a:lnTo>
                <a:lnTo>
                  <a:pt x="954" y="1033"/>
                </a:lnTo>
                <a:lnTo>
                  <a:pt x="971" y="1044"/>
                </a:lnTo>
                <a:lnTo>
                  <a:pt x="990" y="1054"/>
                </a:lnTo>
                <a:lnTo>
                  <a:pt x="1009" y="1060"/>
                </a:lnTo>
                <a:lnTo>
                  <a:pt x="1030" y="1066"/>
                </a:lnTo>
                <a:lnTo>
                  <a:pt x="1051" y="1070"/>
                </a:lnTo>
                <a:lnTo>
                  <a:pt x="1073" y="1071"/>
                </a:lnTo>
                <a:lnTo>
                  <a:pt x="1099" y="1071"/>
                </a:lnTo>
                <a:lnTo>
                  <a:pt x="1121" y="1070"/>
                </a:lnTo>
                <a:lnTo>
                  <a:pt x="1142" y="1066"/>
                </a:lnTo>
                <a:lnTo>
                  <a:pt x="1164" y="1060"/>
                </a:lnTo>
                <a:lnTo>
                  <a:pt x="1182" y="1054"/>
                </a:lnTo>
                <a:lnTo>
                  <a:pt x="1201" y="1044"/>
                </a:lnTo>
                <a:lnTo>
                  <a:pt x="1219" y="1033"/>
                </a:lnTo>
                <a:lnTo>
                  <a:pt x="1235" y="1021"/>
                </a:lnTo>
                <a:lnTo>
                  <a:pt x="1251" y="1008"/>
                </a:lnTo>
                <a:lnTo>
                  <a:pt x="1265" y="993"/>
                </a:lnTo>
                <a:lnTo>
                  <a:pt x="1277" y="977"/>
                </a:lnTo>
                <a:lnTo>
                  <a:pt x="1287" y="958"/>
                </a:lnTo>
                <a:lnTo>
                  <a:pt x="1297" y="940"/>
                </a:lnTo>
                <a:lnTo>
                  <a:pt x="1304" y="920"/>
                </a:lnTo>
                <a:lnTo>
                  <a:pt x="1309" y="900"/>
                </a:lnTo>
                <a:lnTo>
                  <a:pt x="1312" y="879"/>
                </a:lnTo>
                <a:lnTo>
                  <a:pt x="1313" y="857"/>
                </a:lnTo>
                <a:lnTo>
                  <a:pt x="1313" y="237"/>
                </a:lnTo>
                <a:lnTo>
                  <a:pt x="2802" y="237"/>
                </a:lnTo>
                <a:lnTo>
                  <a:pt x="2802" y="857"/>
                </a:lnTo>
                <a:lnTo>
                  <a:pt x="2803" y="879"/>
                </a:lnTo>
                <a:lnTo>
                  <a:pt x="2807" y="900"/>
                </a:lnTo>
                <a:lnTo>
                  <a:pt x="2813" y="920"/>
                </a:lnTo>
                <a:lnTo>
                  <a:pt x="2820" y="940"/>
                </a:lnTo>
                <a:lnTo>
                  <a:pt x="2829" y="958"/>
                </a:lnTo>
                <a:lnTo>
                  <a:pt x="2840" y="977"/>
                </a:lnTo>
                <a:lnTo>
                  <a:pt x="2852" y="993"/>
                </a:lnTo>
                <a:lnTo>
                  <a:pt x="2865" y="1008"/>
                </a:lnTo>
                <a:lnTo>
                  <a:pt x="2880" y="1021"/>
                </a:lnTo>
                <a:lnTo>
                  <a:pt x="2898" y="1033"/>
                </a:lnTo>
                <a:lnTo>
                  <a:pt x="2915" y="1044"/>
                </a:lnTo>
                <a:lnTo>
                  <a:pt x="2934" y="1054"/>
                </a:lnTo>
                <a:lnTo>
                  <a:pt x="2953" y="1060"/>
                </a:lnTo>
                <a:lnTo>
                  <a:pt x="2973" y="1066"/>
                </a:lnTo>
                <a:lnTo>
                  <a:pt x="2994" y="1070"/>
                </a:lnTo>
                <a:lnTo>
                  <a:pt x="3016" y="1071"/>
                </a:lnTo>
                <a:lnTo>
                  <a:pt x="3043" y="1071"/>
                </a:lnTo>
                <a:lnTo>
                  <a:pt x="3064" y="1070"/>
                </a:lnTo>
                <a:lnTo>
                  <a:pt x="3086" y="1066"/>
                </a:lnTo>
                <a:lnTo>
                  <a:pt x="3106" y="1060"/>
                </a:lnTo>
                <a:lnTo>
                  <a:pt x="3126" y="1054"/>
                </a:lnTo>
                <a:lnTo>
                  <a:pt x="3145" y="1044"/>
                </a:lnTo>
                <a:lnTo>
                  <a:pt x="3163" y="1033"/>
                </a:lnTo>
                <a:lnTo>
                  <a:pt x="3179" y="1021"/>
                </a:lnTo>
                <a:lnTo>
                  <a:pt x="3194" y="1008"/>
                </a:lnTo>
                <a:lnTo>
                  <a:pt x="3208" y="993"/>
                </a:lnTo>
                <a:lnTo>
                  <a:pt x="3220" y="977"/>
                </a:lnTo>
                <a:lnTo>
                  <a:pt x="3231" y="958"/>
                </a:lnTo>
                <a:lnTo>
                  <a:pt x="3241" y="940"/>
                </a:lnTo>
                <a:lnTo>
                  <a:pt x="3247" y="920"/>
                </a:lnTo>
                <a:lnTo>
                  <a:pt x="3253" y="900"/>
                </a:lnTo>
                <a:lnTo>
                  <a:pt x="3255" y="879"/>
                </a:lnTo>
                <a:lnTo>
                  <a:pt x="3257" y="857"/>
                </a:lnTo>
                <a:lnTo>
                  <a:pt x="3257" y="237"/>
                </a:lnTo>
                <a:lnTo>
                  <a:pt x="4146" y="237"/>
                </a:lnTo>
                <a:close/>
                <a:moveTo>
                  <a:pt x="1073" y="0"/>
                </a:moveTo>
                <a:lnTo>
                  <a:pt x="1099" y="0"/>
                </a:lnTo>
                <a:lnTo>
                  <a:pt x="1110" y="1"/>
                </a:lnTo>
                <a:lnTo>
                  <a:pt x="1121" y="3"/>
                </a:lnTo>
                <a:lnTo>
                  <a:pt x="1131" y="5"/>
                </a:lnTo>
                <a:lnTo>
                  <a:pt x="1141" y="9"/>
                </a:lnTo>
                <a:lnTo>
                  <a:pt x="1150" y="13"/>
                </a:lnTo>
                <a:lnTo>
                  <a:pt x="1158" y="19"/>
                </a:lnTo>
                <a:lnTo>
                  <a:pt x="1168" y="26"/>
                </a:lnTo>
                <a:lnTo>
                  <a:pt x="1174" y="32"/>
                </a:lnTo>
                <a:lnTo>
                  <a:pt x="1181" y="39"/>
                </a:lnTo>
                <a:lnTo>
                  <a:pt x="1188" y="47"/>
                </a:lnTo>
                <a:lnTo>
                  <a:pt x="1193" y="57"/>
                </a:lnTo>
                <a:lnTo>
                  <a:pt x="1197" y="66"/>
                </a:lnTo>
                <a:lnTo>
                  <a:pt x="1201" y="75"/>
                </a:lnTo>
                <a:lnTo>
                  <a:pt x="1204" y="86"/>
                </a:lnTo>
                <a:lnTo>
                  <a:pt x="1205" y="96"/>
                </a:lnTo>
                <a:lnTo>
                  <a:pt x="1205" y="108"/>
                </a:lnTo>
                <a:lnTo>
                  <a:pt x="1205" y="857"/>
                </a:lnTo>
                <a:lnTo>
                  <a:pt x="1205" y="868"/>
                </a:lnTo>
                <a:lnTo>
                  <a:pt x="1204" y="879"/>
                </a:lnTo>
                <a:lnTo>
                  <a:pt x="1201" y="888"/>
                </a:lnTo>
                <a:lnTo>
                  <a:pt x="1197" y="897"/>
                </a:lnTo>
                <a:lnTo>
                  <a:pt x="1193" y="907"/>
                </a:lnTo>
                <a:lnTo>
                  <a:pt x="1188" y="916"/>
                </a:lnTo>
                <a:lnTo>
                  <a:pt x="1181" y="924"/>
                </a:lnTo>
                <a:lnTo>
                  <a:pt x="1174" y="931"/>
                </a:lnTo>
                <a:lnTo>
                  <a:pt x="1168" y="939"/>
                </a:lnTo>
                <a:lnTo>
                  <a:pt x="1158" y="945"/>
                </a:lnTo>
                <a:lnTo>
                  <a:pt x="1150" y="950"/>
                </a:lnTo>
                <a:lnTo>
                  <a:pt x="1141" y="954"/>
                </a:lnTo>
                <a:lnTo>
                  <a:pt x="1131" y="958"/>
                </a:lnTo>
                <a:lnTo>
                  <a:pt x="1121" y="961"/>
                </a:lnTo>
                <a:lnTo>
                  <a:pt x="1110" y="962"/>
                </a:lnTo>
                <a:lnTo>
                  <a:pt x="1099" y="963"/>
                </a:lnTo>
                <a:lnTo>
                  <a:pt x="1073" y="963"/>
                </a:lnTo>
                <a:lnTo>
                  <a:pt x="1063" y="962"/>
                </a:lnTo>
                <a:lnTo>
                  <a:pt x="1052" y="961"/>
                </a:lnTo>
                <a:lnTo>
                  <a:pt x="1041" y="958"/>
                </a:lnTo>
                <a:lnTo>
                  <a:pt x="1032" y="954"/>
                </a:lnTo>
                <a:lnTo>
                  <a:pt x="1022" y="950"/>
                </a:lnTo>
                <a:lnTo>
                  <a:pt x="1013" y="945"/>
                </a:lnTo>
                <a:lnTo>
                  <a:pt x="1005" y="939"/>
                </a:lnTo>
                <a:lnTo>
                  <a:pt x="998" y="931"/>
                </a:lnTo>
                <a:lnTo>
                  <a:pt x="991" y="924"/>
                </a:lnTo>
                <a:lnTo>
                  <a:pt x="985" y="916"/>
                </a:lnTo>
                <a:lnTo>
                  <a:pt x="979" y="907"/>
                </a:lnTo>
                <a:lnTo>
                  <a:pt x="975" y="897"/>
                </a:lnTo>
                <a:lnTo>
                  <a:pt x="971" y="888"/>
                </a:lnTo>
                <a:lnTo>
                  <a:pt x="969" y="879"/>
                </a:lnTo>
                <a:lnTo>
                  <a:pt x="967" y="868"/>
                </a:lnTo>
                <a:lnTo>
                  <a:pt x="967" y="857"/>
                </a:lnTo>
                <a:lnTo>
                  <a:pt x="967" y="108"/>
                </a:lnTo>
                <a:lnTo>
                  <a:pt x="967" y="96"/>
                </a:lnTo>
                <a:lnTo>
                  <a:pt x="969" y="86"/>
                </a:lnTo>
                <a:lnTo>
                  <a:pt x="971" y="75"/>
                </a:lnTo>
                <a:lnTo>
                  <a:pt x="975" y="66"/>
                </a:lnTo>
                <a:lnTo>
                  <a:pt x="979" y="57"/>
                </a:lnTo>
                <a:lnTo>
                  <a:pt x="985" y="47"/>
                </a:lnTo>
                <a:lnTo>
                  <a:pt x="991" y="39"/>
                </a:lnTo>
                <a:lnTo>
                  <a:pt x="998" y="32"/>
                </a:lnTo>
                <a:lnTo>
                  <a:pt x="1005" y="26"/>
                </a:lnTo>
                <a:lnTo>
                  <a:pt x="1013" y="19"/>
                </a:lnTo>
                <a:lnTo>
                  <a:pt x="1022" y="13"/>
                </a:lnTo>
                <a:lnTo>
                  <a:pt x="1032" y="9"/>
                </a:lnTo>
                <a:lnTo>
                  <a:pt x="1041" y="5"/>
                </a:lnTo>
                <a:lnTo>
                  <a:pt x="1052" y="3"/>
                </a:lnTo>
                <a:lnTo>
                  <a:pt x="1063" y="1"/>
                </a:lnTo>
                <a:lnTo>
                  <a:pt x="1073" y="0"/>
                </a:lnTo>
                <a:close/>
                <a:moveTo>
                  <a:pt x="3016" y="0"/>
                </a:moveTo>
                <a:lnTo>
                  <a:pt x="3043" y="0"/>
                </a:lnTo>
                <a:lnTo>
                  <a:pt x="3054" y="1"/>
                </a:lnTo>
                <a:lnTo>
                  <a:pt x="3064" y="3"/>
                </a:lnTo>
                <a:lnTo>
                  <a:pt x="3075" y="5"/>
                </a:lnTo>
                <a:lnTo>
                  <a:pt x="3085" y="9"/>
                </a:lnTo>
                <a:lnTo>
                  <a:pt x="3094" y="13"/>
                </a:lnTo>
                <a:lnTo>
                  <a:pt x="3102" y="19"/>
                </a:lnTo>
                <a:lnTo>
                  <a:pt x="3110" y="26"/>
                </a:lnTo>
                <a:lnTo>
                  <a:pt x="3118" y="32"/>
                </a:lnTo>
                <a:lnTo>
                  <a:pt x="3125" y="39"/>
                </a:lnTo>
                <a:lnTo>
                  <a:pt x="3132" y="47"/>
                </a:lnTo>
                <a:lnTo>
                  <a:pt x="3137" y="57"/>
                </a:lnTo>
                <a:lnTo>
                  <a:pt x="3141" y="66"/>
                </a:lnTo>
                <a:lnTo>
                  <a:pt x="3145" y="75"/>
                </a:lnTo>
                <a:lnTo>
                  <a:pt x="3146" y="86"/>
                </a:lnTo>
                <a:lnTo>
                  <a:pt x="3149" y="96"/>
                </a:lnTo>
                <a:lnTo>
                  <a:pt x="3149" y="108"/>
                </a:lnTo>
                <a:lnTo>
                  <a:pt x="3149" y="857"/>
                </a:lnTo>
                <a:lnTo>
                  <a:pt x="3149" y="868"/>
                </a:lnTo>
                <a:lnTo>
                  <a:pt x="3146" y="879"/>
                </a:lnTo>
                <a:lnTo>
                  <a:pt x="3145" y="888"/>
                </a:lnTo>
                <a:lnTo>
                  <a:pt x="3141" y="897"/>
                </a:lnTo>
                <a:lnTo>
                  <a:pt x="3137" y="907"/>
                </a:lnTo>
                <a:lnTo>
                  <a:pt x="3132" y="916"/>
                </a:lnTo>
                <a:lnTo>
                  <a:pt x="3125" y="924"/>
                </a:lnTo>
                <a:lnTo>
                  <a:pt x="3118" y="931"/>
                </a:lnTo>
                <a:lnTo>
                  <a:pt x="3110" y="939"/>
                </a:lnTo>
                <a:lnTo>
                  <a:pt x="3102" y="945"/>
                </a:lnTo>
                <a:lnTo>
                  <a:pt x="3094" y="950"/>
                </a:lnTo>
                <a:lnTo>
                  <a:pt x="3085" y="954"/>
                </a:lnTo>
                <a:lnTo>
                  <a:pt x="3075" y="958"/>
                </a:lnTo>
                <a:lnTo>
                  <a:pt x="3064" y="961"/>
                </a:lnTo>
                <a:lnTo>
                  <a:pt x="3054" y="962"/>
                </a:lnTo>
                <a:lnTo>
                  <a:pt x="3043" y="963"/>
                </a:lnTo>
                <a:lnTo>
                  <a:pt x="3016" y="963"/>
                </a:lnTo>
                <a:lnTo>
                  <a:pt x="3005" y="962"/>
                </a:lnTo>
                <a:lnTo>
                  <a:pt x="2996" y="961"/>
                </a:lnTo>
                <a:lnTo>
                  <a:pt x="2985" y="958"/>
                </a:lnTo>
                <a:lnTo>
                  <a:pt x="2976" y="954"/>
                </a:lnTo>
                <a:lnTo>
                  <a:pt x="2966" y="950"/>
                </a:lnTo>
                <a:lnTo>
                  <a:pt x="2957" y="945"/>
                </a:lnTo>
                <a:lnTo>
                  <a:pt x="2949" y="939"/>
                </a:lnTo>
                <a:lnTo>
                  <a:pt x="2942" y="931"/>
                </a:lnTo>
                <a:lnTo>
                  <a:pt x="2934" y="924"/>
                </a:lnTo>
                <a:lnTo>
                  <a:pt x="2929" y="916"/>
                </a:lnTo>
                <a:lnTo>
                  <a:pt x="2923" y="907"/>
                </a:lnTo>
                <a:lnTo>
                  <a:pt x="2919" y="897"/>
                </a:lnTo>
                <a:lnTo>
                  <a:pt x="2915" y="888"/>
                </a:lnTo>
                <a:lnTo>
                  <a:pt x="2912" y="879"/>
                </a:lnTo>
                <a:lnTo>
                  <a:pt x="2911" y="868"/>
                </a:lnTo>
                <a:lnTo>
                  <a:pt x="2910" y="857"/>
                </a:lnTo>
                <a:lnTo>
                  <a:pt x="2910" y="108"/>
                </a:lnTo>
                <a:lnTo>
                  <a:pt x="2911" y="96"/>
                </a:lnTo>
                <a:lnTo>
                  <a:pt x="2912" y="86"/>
                </a:lnTo>
                <a:lnTo>
                  <a:pt x="2915" y="75"/>
                </a:lnTo>
                <a:lnTo>
                  <a:pt x="2919" y="66"/>
                </a:lnTo>
                <a:lnTo>
                  <a:pt x="2923" y="57"/>
                </a:lnTo>
                <a:lnTo>
                  <a:pt x="2929" y="47"/>
                </a:lnTo>
                <a:lnTo>
                  <a:pt x="2934" y="39"/>
                </a:lnTo>
                <a:lnTo>
                  <a:pt x="2942" y="32"/>
                </a:lnTo>
                <a:lnTo>
                  <a:pt x="2949" y="26"/>
                </a:lnTo>
                <a:lnTo>
                  <a:pt x="2957" y="19"/>
                </a:lnTo>
                <a:lnTo>
                  <a:pt x="2966" y="13"/>
                </a:lnTo>
                <a:lnTo>
                  <a:pt x="2976" y="9"/>
                </a:lnTo>
                <a:lnTo>
                  <a:pt x="2985" y="5"/>
                </a:lnTo>
                <a:lnTo>
                  <a:pt x="2996" y="3"/>
                </a:lnTo>
                <a:lnTo>
                  <a:pt x="3005" y="1"/>
                </a:lnTo>
                <a:lnTo>
                  <a:pt x="3016" y="0"/>
                </a:lnTo>
                <a:close/>
              </a:path>
            </a:pathLst>
          </a:custGeom>
          <a:solidFill>
            <a:srgbClr val="00477F"/>
          </a:solidFill>
          <a:ln w="9525">
            <a:noFill/>
            <a:round/>
            <a:headEnd/>
            <a:tailEnd/>
          </a:ln>
        </p:spPr>
        <p:txBody>
          <a:bodyPr lIns="79926" tIns="39963" rIns="79926" bIns="39963"/>
          <a:lstStyle/>
          <a:p>
            <a:endParaRPr lang="de-DE"/>
          </a:p>
        </p:txBody>
      </p:sp>
      <p:sp>
        <p:nvSpPr>
          <p:cNvPr id="478" name="Rectangle 477"/>
          <p:cNvSpPr/>
          <p:nvPr/>
        </p:nvSpPr>
        <p:spPr>
          <a:xfrm>
            <a:off x="632179" y="4267815"/>
            <a:ext cx="2120016" cy="307001"/>
          </a:xfrm>
          <a:prstGeom prst="rect">
            <a:avLst/>
          </a:prstGeom>
        </p:spPr>
        <p:txBody>
          <a:bodyPr wrap="square" lIns="79926" tIns="39963" rIns="79926" bIns="39963">
            <a:spAutoFit/>
          </a:bodyPr>
          <a:lstStyle/>
          <a:p>
            <a:r>
              <a:rPr lang="fr-FR" sz="1400" b="1" kern="0" dirty="0">
                <a:solidFill>
                  <a:srgbClr val="00477F"/>
                </a:solidFill>
                <a:cs typeface="Arial" panose="020B0604020202020204" pitchFamily="34" charset="0"/>
              </a:rPr>
              <a:t>Février/mai</a:t>
            </a:r>
          </a:p>
        </p:txBody>
      </p:sp>
      <p:sp>
        <p:nvSpPr>
          <p:cNvPr id="481" name="Oval 11"/>
          <p:cNvSpPr>
            <a:spLocks noChangeArrowheads="1"/>
          </p:cNvSpPr>
          <p:nvPr/>
        </p:nvSpPr>
        <p:spPr bwMode="gray">
          <a:xfrm>
            <a:off x="321488" y="3559594"/>
            <a:ext cx="161613" cy="174186"/>
          </a:xfrm>
          <a:prstGeom prst="ellipse">
            <a:avLst/>
          </a:prstGeom>
          <a:solidFill>
            <a:srgbClr val="3C729D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lIns="85778" tIns="42889" rIns="85778" bIns="42889" anchor="ctr"/>
          <a:lstStyle/>
          <a:p>
            <a:pPr algn="ctr" defTabSz="799277">
              <a:lnSpc>
                <a:spcPts val="1127"/>
              </a:lnSpc>
              <a:defRPr/>
            </a:pPr>
            <a:endParaRPr lang="fr-FR" sz="1100" kern="0" dirty="0">
              <a:solidFill>
                <a:srgbClr val="646464"/>
              </a:solidFill>
              <a:cs typeface="Arial" panose="020B0604020202020204" pitchFamily="34" charset="0"/>
            </a:endParaRPr>
          </a:p>
        </p:txBody>
      </p:sp>
      <p:sp>
        <p:nvSpPr>
          <p:cNvPr id="482" name="Freeform 17"/>
          <p:cNvSpPr>
            <a:spLocks noChangeAspect="1" noEditPoints="1"/>
          </p:cNvSpPr>
          <p:nvPr/>
        </p:nvSpPr>
        <p:spPr bwMode="auto">
          <a:xfrm>
            <a:off x="119837" y="1657597"/>
            <a:ext cx="306989" cy="373233"/>
          </a:xfrm>
          <a:custGeom>
            <a:avLst/>
            <a:gdLst>
              <a:gd name="T0" fmla="*/ 2147483647 w 4146"/>
              <a:gd name="T1" fmla="*/ 2147483647 h 4763"/>
              <a:gd name="T2" fmla="*/ 2147483647 w 4146"/>
              <a:gd name="T3" fmla="*/ 2147483647 h 4763"/>
              <a:gd name="T4" fmla="*/ 2147483647 w 4146"/>
              <a:gd name="T5" fmla="*/ 2147483647 h 4763"/>
              <a:gd name="T6" fmla="*/ 2147483647 w 4146"/>
              <a:gd name="T7" fmla="*/ 2147483647 h 4763"/>
              <a:gd name="T8" fmla="*/ 2147483647 w 4146"/>
              <a:gd name="T9" fmla="*/ 2147483647 h 4763"/>
              <a:gd name="T10" fmla="*/ 2147483647 w 4146"/>
              <a:gd name="T11" fmla="*/ 2147483647 h 4763"/>
              <a:gd name="T12" fmla="*/ 2147483647 w 4146"/>
              <a:gd name="T13" fmla="*/ 2147483647 h 4763"/>
              <a:gd name="T14" fmla="*/ 2147483647 w 4146"/>
              <a:gd name="T15" fmla="*/ 2147483647 h 4763"/>
              <a:gd name="T16" fmla="*/ 2147483647 w 4146"/>
              <a:gd name="T17" fmla="*/ 2147483647 h 4763"/>
              <a:gd name="T18" fmla="*/ 2147483647 w 4146"/>
              <a:gd name="T19" fmla="*/ 2147483647 h 4763"/>
              <a:gd name="T20" fmla="*/ 2147483647 w 4146"/>
              <a:gd name="T21" fmla="*/ 2147483647 h 4763"/>
              <a:gd name="T22" fmla="*/ 2147483647 w 4146"/>
              <a:gd name="T23" fmla="*/ 2147483647 h 4763"/>
              <a:gd name="T24" fmla="*/ 2147483647 w 4146"/>
              <a:gd name="T25" fmla="*/ 2147483647 h 4763"/>
              <a:gd name="T26" fmla="*/ 2147483647 w 4146"/>
              <a:gd name="T27" fmla="*/ 2147483647 h 4763"/>
              <a:gd name="T28" fmla="*/ 2147483647 w 4146"/>
              <a:gd name="T29" fmla="*/ 2147483647 h 4763"/>
              <a:gd name="T30" fmla="*/ 2147483647 w 4146"/>
              <a:gd name="T31" fmla="*/ 2147483647 h 4763"/>
              <a:gd name="T32" fmla="*/ 2147483647 w 4146"/>
              <a:gd name="T33" fmla="*/ 2147483647 h 4763"/>
              <a:gd name="T34" fmla="*/ 2147483647 w 4146"/>
              <a:gd name="T35" fmla="*/ 2147483647 h 4763"/>
              <a:gd name="T36" fmla="*/ 2147483647 w 4146"/>
              <a:gd name="T37" fmla="*/ 2147483647 h 4763"/>
              <a:gd name="T38" fmla="*/ 2147483647 w 4146"/>
              <a:gd name="T39" fmla="*/ 2147483647 h 4763"/>
              <a:gd name="T40" fmla="*/ 2147483647 w 4146"/>
              <a:gd name="T41" fmla="*/ 2147483647 h 4763"/>
              <a:gd name="T42" fmla="*/ 2147483647 w 4146"/>
              <a:gd name="T43" fmla="*/ 2147483647 h 4763"/>
              <a:gd name="T44" fmla="*/ 2147483647 w 4146"/>
              <a:gd name="T45" fmla="*/ 2147483647 h 4763"/>
              <a:gd name="T46" fmla="*/ 2147483647 w 4146"/>
              <a:gd name="T47" fmla="*/ 2147483647 h 4763"/>
              <a:gd name="T48" fmla="*/ 2147483647 w 4146"/>
              <a:gd name="T49" fmla="*/ 2147483647 h 4763"/>
              <a:gd name="T50" fmla="*/ 2147483647 w 4146"/>
              <a:gd name="T51" fmla="*/ 2147483647 h 4763"/>
              <a:gd name="T52" fmla="*/ 2147483647 w 4146"/>
              <a:gd name="T53" fmla="*/ 2147483647 h 4763"/>
              <a:gd name="T54" fmla="*/ 2147483647 w 4146"/>
              <a:gd name="T55" fmla="*/ 2147483647 h 4763"/>
              <a:gd name="T56" fmla="*/ 2147483647 w 4146"/>
              <a:gd name="T57" fmla="*/ 2147483647 h 4763"/>
              <a:gd name="T58" fmla="*/ 2147483647 w 4146"/>
              <a:gd name="T59" fmla="*/ 2147483647 h 4763"/>
              <a:gd name="T60" fmla="*/ 2147483647 w 4146"/>
              <a:gd name="T61" fmla="*/ 2147483647 h 4763"/>
              <a:gd name="T62" fmla="*/ 2147483647 w 4146"/>
              <a:gd name="T63" fmla="*/ 2147483647 h 4763"/>
              <a:gd name="T64" fmla="*/ 2147483647 w 4146"/>
              <a:gd name="T65" fmla="*/ 2147483647 h 4763"/>
              <a:gd name="T66" fmla="*/ 2147483647 w 4146"/>
              <a:gd name="T67" fmla="*/ 2147483647 h 4763"/>
              <a:gd name="T68" fmla="*/ 2147483647 w 4146"/>
              <a:gd name="T69" fmla="*/ 2147483647 h 4763"/>
              <a:gd name="T70" fmla="*/ 2147483647 w 4146"/>
              <a:gd name="T71" fmla="*/ 2147483647 h 4763"/>
              <a:gd name="T72" fmla="*/ 2147483647 w 4146"/>
              <a:gd name="T73" fmla="*/ 2147483647 h 4763"/>
              <a:gd name="T74" fmla="*/ 2147483647 w 4146"/>
              <a:gd name="T75" fmla="*/ 2147483647 h 4763"/>
              <a:gd name="T76" fmla="*/ 2147483647 w 4146"/>
              <a:gd name="T77" fmla="*/ 2147483647 h 4763"/>
              <a:gd name="T78" fmla="*/ 2147483647 w 4146"/>
              <a:gd name="T79" fmla="*/ 2147483647 h 4763"/>
              <a:gd name="T80" fmla="*/ 2147483647 w 4146"/>
              <a:gd name="T81" fmla="*/ 2147483647 h 4763"/>
              <a:gd name="T82" fmla="*/ 2147483647 w 4146"/>
              <a:gd name="T83" fmla="*/ 2147483647 h 4763"/>
              <a:gd name="T84" fmla="*/ 2147483647 w 4146"/>
              <a:gd name="T85" fmla="*/ 2147483647 h 4763"/>
              <a:gd name="T86" fmla="*/ 2147483647 w 4146"/>
              <a:gd name="T87" fmla="*/ 2147483647 h 4763"/>
              <a:gd name="T88" fmla="*/ 2147483647 w 4146"/>
              <a:gd name="T89" fmla="*/ 2147483647 h 4763"/>
              <a:gd name="T90" fmla="*/ 2147483647 w 4146"/>
              <a:gd name="T91" fmla="*/ 2147483647 h 4763"/>
              <a:gd name="T92" fmla="*/ 2147483647 w 4146"/>
              <a:gd name="T93" fmla="*/ 2147483647 h 4763"/>
              <a:gd name="T94" fmla="*/ 2147483647 w 4146"/>
              <a:gd name="T95" fmla="*/ 2147483647 h 4763"/>
              <a:gd name="T96" fmla="*/ 2147483647 w 4146"/>
              <a:gd name="T97" fmla="*/ 2147483647 h 4763"/>
              <a:gd name="T98" fmla="*/ 2147483647 w 4146"/>
              <a:gd name="T99" fmla="*/ 2147483647 h 4763"/>
              <a:gd name="T100" fmla="*/ 2147483647 w 4146"/>
              <a:gd name="T101" fmla="*/ 2147483647 h 4763"/>
              <a:gd name="T102" fmla="*/ 2147483647 w 4146"/>
              <a:gd name="T103" fmla="*/ 2147483647 h 4763"/>
              <a:gd name="T104" fmla="*/ 2147483647 w 4146"/>
              <a:gd name="T105" fmla="*/ 2147483647 h 4763"/>
              <a:gd name="T106" fmla="*/ 2147483647 w 4146"/>
              <a:gd name="T107" fmla="*/ 2147483647 h 4763"/>
              <a:gd name="T108" fmla="*/ 2147483647 w 4146"/>
              <a:gd name="T109" fmla="*/ 2147483647 h 4763"/>
              <a:gd name="T110" fmla="*/ 2147483647 w 4146"/>
              <a:gd name="T111" fmla="*/ 2147483647 h 4763"/>
              <a:gd name="T112" fmla="*/ 2147483647 w 4146"/>
              <a:gd name="T113" fmla="*/ 2147483647 h 4763"/>
              <a:gd name="T114" fmla="*/ 2147483647 w 4146"/>
              <a:gd name="T115" fmla="*/ 2147483647 h 4763"/>
              <a:gd name="T116" fmla="*/ 2147483647 w 4146"/>
              <a:gd name="T117" fmla="*/ 2147483647 h 4763"/>
              <a:gd name="T118" fmla="*/ 2147483647 w 4146"/>
              <a:gd name="T119" fmla="*/ 2147483647 h 4763"/>
              <a:gd name="T120" fmla="*/ 2147483647 w 4146"/>
              <a:gd name="T121" fmla="*/ 2147483647 h 4763"/>
              <a:gd name="T122" fmla="*/ 2147483647 w 4146"/>
              <a:gd name="T123" fmla="*/ 2147483647 h 476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146"/>
              <a:gd name="T187" fmla="*/ 0 h 4763"/>
              <a:gd name="T188" fmla="*/ 4146 w 4146"/>
              <a:gd name="T189" fmla="*/ 4763 h 476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146" h="4763">
                <a:moveTo>
                  <a:pt x="4046" y="4763"/>
                </a:moveTo>
                <a:lnTo>
                  <a:pt x="102" y="4763"/>
                </a:lnTo>
                <a:lnTo>
                  <a:pt x="102" y="1765"/>
                </a:lnTo>
                <a:lnTo>
                  <a:pt x="317" y="1765"/>
                </a:lnTo>
                <a:lnTo>
                  <a:pt x="317" y="4548"/>
                </a:lnTo>
                <a:lnTo>
                  <a:pt x="3200" y="4548"/>
                </a:lnTo>
                <a:lnTo>
                  <a:pt x="3200" y="3914"/>
                </a:lnTo>
                <a:lnTo>
                  <a:pt x="3827" y="3914"/>
                </a:lnTo>
                <a:lnTo>
                  <a:pt x="3829" y="3913"/>
                </a:lnTo>
                <a:lnTo>
                  <a:pt x="3827" y="1765"/>
                </a:lnTo>
                <a:lnTo>
                  <a:pt x="4042" y="1765"/>
                </a:lnTo>
                <a:lnTo>
                  <a:pt x="4046" y="4763"/>
                </a:lnTo>
                <a:close/>
                <a:moveTo>
                  <a:pt x="3826" y="4042"/>
                </a:moveTo>
                <a:lnTo>
                  <a:pt x="3308" y="4042"/>
                </a:lnTo>
                <a:lnTo>
                  <a:pt x="3308" y="4560"/>
                </a:lnTo>
                <a:lnTo>
                  <a:pt x="3826" y="4042"/>
                </a:lnTo>
                <a:close/>
                <a:moveTo>
                  <a:pt x="3481" y="4560"/>
                </a:moveTo>
                <a:lnTo>
                  <a:pt x="3831" y="4560"/>
                </a:lnTo>
                <a:lnTo>
                  <a:pt x="3831" y="4214"/>
                </a:lnTo>
                <a:lnTo>
                  <a:pt x="3481" y="4560"/>
                </a:lnTo>
                <a:close/>
                <a:moveTo>
                  <a:pt x="2022" y="3171"/>
                </a:moveTo>
                <a:lnTo>
                  <a:pt x="2022" y="3171"/>
                </a:lnTo>
                <a:lnTo>
                  <a:pt x="2021" y="3206"/>
                </a:lnTo>
                <a:lnTo>
                  <a:pt x="2019" y="3240"/>
                </a:lnTo>
                <a:lnTo>
                  <a:pt x="2015" y="3272"/>
                </a:lnTo>
                <a:lnTo>
                  <a:pt x="2010" y="3303"/>
                </a:lnTo>
                <a:lnTo>
                  <a:pt x="2003" y="3333"/>
                </a:lnTo>
                <a:lnTo>
                  <a:pt x="1995" y="3362"/>
                </a:lnTo>
                <a:lnTo>
                  <a:pt x="1986" y="3391"/>
                </a:lnTo>
                <a:lnTo>
                  <a:pt x="1975" y="3418"/>
                </a:lnTo>
                <a:lnTo>
                  <a:pt x="1961" y="3443"/>
                </a:lnTo>
                <a:lnTo>
                  <a:pt x="1948" y="3467"/>
                </a:lnTo>
                <a:lnTo>
                  <a:pt x="1933" y="3492"/>
                </a:lnTo>
                <a:lnTo>
                  <a:pt x="1917" y="3513"/>
                </a:lnTo>
                <a:lnTo>
                  <a:pt x="1899" y="3535"/>
                </a:lnTo>
                <a:lnTo>
                  <a:pt x="1881" y="3556"/>
                </a:lnTo>
                <a:lnTo>
                  <a:pt x="1860" y="3575"/>
                </a:lnTo>
                <a:lnTo>
                  <a:pt x="1838" y="3592"/>
                </a:lnTo>
                <a:lnTo>
                  <a:pt x="1816" y="3610"/>
                </a:lnTo>
                <a:lnTo>
                  <a:pt x="1792" y="3626"/>
                </a:lnTo>
                <a:lnTo>
                  <a:pt x="1766" y="3641"/>
                </a:lnTo>
                <a:lnTo>
                  <a:pt x="1741" y="3654"/>
                </a:lnTo>
                <a:lnTo>
                  <a:pt x="1714" y="3668"/>
                </a:lnTo>
                <a:lnTo>
                  <a:pt x="1684" y="3680"/>
                </a:lnTo>
                <a:lnTo>
                  <a:pt x="1655" y="3689"/>
                </a:lnTo>
                <a:lnTo>
                  <a:pt x="1624" y="3700"/>
                </a:lnTo>
                <a:lnTo>
                  <a:pt x="1591" y="3708"/>
                </a:lnTo>
                <a:lnTo>
                  <a:pt x="1559" y="3715"/>
                </a:lnTo>
                <a:lnTo>
                  <a:pt x="1524" y="3722"/>
                </a:lnTo>
                <a:lnTo>
                  <a:pt x="1489" y="3727"/>
                </a:lnTo>
                <a:lnTo>
                  <a:pt x="1453" y="3730"/>
                </a:lnTo>
                <a:lnTo>
                  <a:pt x="1417" y="3734"/>
                </a:lnTo>
                <a:lnTo>
                  <a:pt x="1378" y="3735"/>
                </a:lnTo>
                <a:lnTo>
                  <a:pt x="1339" y="3735"/>
                </a:lnTo>
                <a:lnTo>
                  <a:pt x="1289" y="3734"/>
                </a:lnTo>
                <a:lnTo>
                  <a:pt x="1239" y="3731"/>
                </a:lnTo>
                <a:lnTo>
                  <a:pt x="1191" y="3724"/>
                </a:lnTo>
                <a:lnTo>
                  <a:pt x="1145" y="3716"/>
                </a:lnTo>
                <a:lnTo>
                  <a:pt x="1099" y="3704"/>
                </a:lnTo>
                <a:lnTo>
                  <a:pt x="1056" y="3692"/>
                </a:lnTo>
                <a:lnTo>
                  <a:pt x="1013" y="3677"/>
                </a:lnTo>
                <a:lnTo>
                  <a:pt x="971" y="3660"/>
                </a:lnTo>
                <a:lnTo>
                  <a:pt x="932" y="3641"/>
                </a:lnTo>
                <a:lnTo>
                  <a:pt x="893" y="3621"/>
                </a:lnTo>
                <a:lnTo>
                  <a:pt x="857" y="3598"/>
                </a:lnTo>
                <a:lnTo>
                  <a:pt x="822" y="3575"/>
                </a:lnTo>
                <a:lnTo>
                  <a:pt x="787" y="3548"/>
                </a:lnTo>
                <a:lnTo>
                  <a:pt x="755" y="3521"/>
                </a:lnTo>
                <a:lnTo>
                  <a:pt x="722" y="3493"/>
                </a:lnTo>
                <a:lnTo>
                  <a:pt x="693" y="3463"/>
                </a:lnTo>
                <a:lnTo>
                  <a:pt x="908" y="3237"/>
                </a:lnTo>
                <a:lnTo>
                  <a:pt x="931" y="3259"/>
                </a:lnTo>
                <a:lnTo>
                  <a:pt x="955" y="3279"/>
                </a:lnTo>
                <a:lnTo>
                  <a:pt x="979" y="3299"/>
                </a:lnTo>
                <a:lnTo>
                  <a:pt x="1004" y="3317"/>
                </a:lnTo>
                <a:lnTo>
                  <a:pt x="1029" y="3334"/>
                </a:lnTo>
                <a:lnTo>
                  <a:pt x="1055" y="3350"/>
                </a:lnTo>
                <a:lnTo>
                  <a:pt x="1080" y="3365"/>
                </a:lnTo>
                <a:lnTo>
                  <a:pt x="1107" y="3379"/>
                </a:lnTo>
                <a:lnTo>
                  <a:pt x="1135" y="3391"/>
                </a:lnTo>
                <a:lnTo>
                  <a:pt x="1162" y="3401"/>
                </a:lnTo>
                <a:lnTo>
                  <a:pt x="1192" y="3411"/>
                </a:lnTo>
                <a:lnTo>
                  <a:pt x="1221" y="3418"/>
                </a:lnTo>
                <a:lnTo>
                  <a:pt x="1251" y="3423"/>
                </a:lnTo>
                <a:lnTo>
                  <a:pt x="1282" y="3427"/>
                </a:lnTo>
                <a:lnTo>
                  <a:pt x="1314" y="3430"/>
                </a:lnTo>
                <a:lnTo>
                  <a:pt x="1347" y="3431"/>
                </a:lnTo>
                <a:lnTo>
                  <a:pt x="1387" y="3430"/>
                </a:lnTo>
                <a:lnTo>
                  <a:pt x="1425" y="3427"/>
                </a:lnTo>
                <a:lnTo>
                  <a:pt x="1460" y="3422"/>
                </a:lnTo>
                <a:lnTo>
                  <a:pt x="1492" y="3415"/>
                </a:lnTo>
                <a:lnTo>
                  <a:pt x="1520" y="3405"/>
                </a:lnTo>
                <a:lnTo>
                  <a:pt x="1547" y="3393"/>
                </a:lnTo>
                <a:lnTo>
                  <a:pt x="1571" y="3380"/>
                </a:lnTo>
                <a:lnTo>
                  <a:pt x="1582" y="3373"/>
                </a:lnTo>
                <a:lnTo>
                  <a:pt x="1591" y="3365"/>
                </a:lnTo>
                <a:lnTo>
                  <a:pt x="1610" y="3348"/>
                </a:lnTo>
                <a:lnTo>
                  <a:pt x="1626" y="3329"/>
                </a:lnTo>
                <a:lnTo>
                  <a:pt x="1640" y="3307"/>
                </a:lnTo>
                <a:lnTo>
                  <a:pt x="1651" y="3284"/>
                </a:lnTo>
                <a:lnTo>
                  <a:pt x="1660" y="3260"/>
                </a:lnTo>
                <a:lnTo>
                  <a:pt x="1665" y="3235"/>
                </a:lnTo>
                <a:lnTo>
                  <a:pt x="1669" y="3206"/>
                </a:lnTo>
                <a:lnTo>
                  <a:pt x="1671" y="3177"/>
                </a:lnTo>
                <a:lnTo>
                  <a:pt x="1669" y="3147"/>
                </a:lnTo>
                <a:lnTo>
                  <a:pt x="1667" y="3120"/>
                </a:lnTo>
                <a:lnTo>
                  <a:pt x="1660" y="3093"/>
                </a:lnTo>
                <a:lnTo>
                  <a:pt x="1652" y="3069"/>
                </a:lnTo>
                <a:lnTo>
                  <a:pt x="1648" y="3057"/>
                </a:lnTo>
                <a:lnTo>
                  <a:pt x="1641" y="3046"/>
                </a:lnTo>
                <a:lnTo>
                  <a:pt x="1636" y="3035"/>
                </a:lnTo>
                <a:lnTo>
                  <a:pt x="1629" y="3025"/>
                </a:lnTo>
                <a:lnTo>
                  <a:pt x="1621" y="3015"/>
                </a:lnTo>
                <a:lnTo>
                  <a:pt x="1613" y="3007"/>
                </a:lnTo>
                <a:lnTo>
                  <a:pt x="1604" y="2999"/>
                </a:lnTo>
                <a:lnTo>
                  <a:pt x="1594" y="2991"/>
                </a:lnTo>
                <a:lnTo>
                  <a:pt x="1573" y="2976"/>
                </a:lnTo>
                <a:lnTo>
                  <a:pt x="1550" y="2964"/>
                </a:lnTo>
                <a:lnTo>
                  <a:pt x="1523" y="2953"/>
                </a:lnTo>
                <a:lnTo>
                  <a:pt x="1493" y="2944"/>
                </a:lnTo>
                <a:lnTo>
                  <a:pt x="1462" y="2937"/>
                </a:lnTo>
                <a:lnTo>
                  <a:pt x="1429" y="2932"/>
                </a:lnTo>
                <a:lnTo>
                  <a:pt x="1391" y="2929"/>
                </a:lnTo>
                <a:lnTo>
                  <a:pt x="1352" y="2928"/>
                </a:lnTo>
                <a:lnTo>
                  <a:pt x="1174" y="2928"/>
                </a:lnTo>
                <a:lnTo>
                  <a:pt x="1174" y="2637"/>
                </a:lnTo>
                <a:lnTo>
                  <a:pt x="1344" y="2637"/>
                </a:lnTo>
                <a:lnTo>
                  <a:pt x="1378" y="2636"/>
                </a:lnTo>
                <a:lnTo>
                  <a:pt x="1408" y="2633"/>
                </a:lnTo>
                <a:lnTo>
                  <a:pt x="1437" y="2629"/>
                </a:lnTo>
                <a:lnTo>
                  <a:pt x="1462" y="2622"/>
                </a:lnTo>
                <a:lnTo>
                  <a:pt x="1486" y="2614"/>
                </a:lnTo>
                <a:lnTo>
                  <a:pt x="1507" y="2605"/>
                </a:lnTo>
                <a:lnTo>
                  <a:pt x="1525" y="2594"/>
                </a:lnTo>
                <a:lnTo>
                  <a:pt x="1542" y="2581"/>
                </a:lnTo>
                <a:lnTo>
                  <a:pt x="1556" y="2566"/>
                </a:lnTo>
                <a:lnTo>
                  <a:pt x="1569" y="2550"/>
                </a:lnTo>
                <a:lnTo>
                  <a:pt x="1579" y="2532"/>
                </a:lnTo>
                <a:lnTo>
                  <a:pt x="1587" y="2512"/>
                </a:lnTo>
                <a:lnTo>
                  <a:pt x="1594" y="2492"/>
                </a:lnTo>
                <a:lnTo>
                  <a:pt x="1599" y="2469"/>
                </a:lnTo>
                <a:lnTo>
                  <a:pt x="1602" y="2445"/>
                </a:lnTo>
                <a:lnTo>
                  <a:pt x="1604" y="2419"/>
                </a:lnTo>
                <a:lnTo>
                  <a:pt x="1602" y="2395"/>
                </a:lnTo>
                <a:lnTo>
                  <a:pt x="1599" y="2372"/>
                </a:lnTo>
                <a:lnTo>
                  <a:pt x="1594" y="2351"/>
                </a:lnTo>
                <a:lnTo>
                  <a:pt x="1587" y="2330"/>
                </a:lnTo>
                <a:lnTo>
                  <a:pt x="1578" y="2312"/>
                </a:lnTo>
                <a:lnTo>
                  <a:pt x="1567" y="2294"/>
                </a:lnTo>
                <a:lnTo>
                  <a:pt x="1554" y="2278"/>
                </a:lnTo>
                <a:lnTo>
                  <a:pt x="1539" y="2263"/>
                </a:lnTo>
                <a:lnTo>
                  <a:pt x="1520" y="2250"/>
                </a:lnTo>
                <a:lnTo>
                  <a:pt x="1500" y="2238"/>
                </a:lnTo>
                <a:lnTo>
                  <a:pt x="1477" y="2228"/>
                </a:lnTo>
                <a:lnTo>
                  <a:pt x="1452" y="2219"/>
                </a:lnTo>
                <a:lnTo>
                  <a:pt x="1425" y="2212"/>
                </a:lnTo>
                <a:lnTo>
                  <a:pt x="1394" y="2207"/>
                </a:lnTo>
                <a:lnTo>
                  <a:pt x="1360" y="2204"/>
                </a:lnTo>
                <a:lnTo>
                  <a:pt x="1324" y="2203"/>
                </a:lnTo>
                <a:lnTo>
                  <a:pt x="1297" y="2204"/>
                </a:lnTo>
                <a:lnTo>
                  <a:pt x="1270" y="2205"/>
                </a:lnTo>
                <a:lnTo>
                  <a:pt x="1243" y="2209"/>
                </a:lnTo>
                <a:lnTo>
                  <a:pt x="1217" y="2213"/>
                </a:lnTo>
                <a:lnTo>
                  <a:pt x="1193" y="2220"/>
                </a:lnTo>
                <a:lnTo>
                  <a:pt x="1168" y="2228"/>
                </a:lnTo>
                <a:lnTo>
                  <a:pt x="1145" y="2236"/>
                </a:lnTo>
                <a:lnTo>
                  <a:pt x="1121" y="2247"/>
                </a:lnTo>
                <a:lnTo>
                  <a:pt x="1099" y="2258"/>
                </a:lnTo>
                <a:lnTo>
                  <a:pt x="1076" y="2270"/>
                </a:lnTo>
                <a:lnTo>
                  <a:pt x="1055" y="2282"/>
                </a:lnTo>
                <a:lnTo>
                  <a:pt x="1033" y="2297"/>
                </a:lnTo>
                <a:lnTo>
                  <a:pt x="1012" y="2312"/>
                </a:lnTo>
                <a:lnTo>
                  <a:pt x="990" y="2328"/>
                </a:lnTo>
                <a:lnTo>
                  <a:pt x="970" y="2345"/>
                </a:lnTo>
                <a:lnTo>
                  <a:pt x="948" y="2363"/>
                </a:lnTo>
                <a:lnTo>
                  <a:pt x="751" y="2137"/>
                </a:lnTo>
                <a:lnTo>
                  <a:pt x="776" y="2114"/>
                </a:lnTo>
                <a:lnTo>
                  <a:pt x="803" y="2091"/>
                </a:lnTo>
                <a:lnTo>
                  <a:pt x="831" y="2069"/>
                </a:lnTo>
                <a:lnTo>
                  <a:pt x="861" y="2048"/>
                </a:lnTo>
                <a:lnTo>
                  <a:pt x="892" y="2028"/>
                </a:lnTo>
                <a:lnTo>
                  <a:pt x="924" y="2007"/>
                </a:lnTo>
                <a:lnTo>
                  <a:pt x="958" y="1990"/>
                </a:lnTo>
                <a:lnTo>
                  <a:pt x="994" y="1974"/>
                </a:lnTo>
                <a:lnTo>
                  <a:pt x="1030" y="1959"/>
                </a:lnTo>
                <a:lnTo>
                  <a:pt x="1069" y="1946"/>
                </a:lnTo>
                <a:lnTo>
                  <a:pt x="1110" y="1933"/>
                </a:lnTo>
                <a:lnTo>
                  <a:pt x="1150" y="1923"/>
                </a:lnTo>
                <a:lnTo>
                  <a:pt x="1195" y="1915"/>
                </a:lnTo>
                <a:lnTo>
                  <a:pt x="1239" y="1908"/>
                </a:lnTo>
                <a:lnTo>
                  <a:pt x="1286" y="1905"/>
                </a:lnTo>
                <a:lnTo>
                  <a:pt x="1334" y="1904"/>
                </a:lnTo>
                <a:lnTo>
                  <a:pt x="1368" y="1904"/>
                </a:lnTo>
                <a:lnTo>
                  <a:pt x="1402" y="1905"/>
                </a:lnTo>
                <a:lnTo>
                  <a:pt x="1434" y="1908"/>
                </a:lnTo>
                <a:lnTo>
                  <a:pt x="1466" y="1911"/>
                </a:lnTo>
                <a:lnTo>
                  <a:pt x="1497" y="1915"/>
                </a:lnTo>
                <a:lnTo>
                  <a:pt x="1527" y="1920"/>
                </a:lnTo>
                <a:lnTo>
                  <a:pt x="1556" y="1925"/>
                </a:lnTo>
                <a:lnTo>
                  <a:pt x="1586" y="1932"/>
                </a:lnTo>
                <a:lnTo>
                  <a:pt x="1613" y="1939"/>
                </a:lnTo>
                <a:lnTo>
                  <a:pt x="1640" y="1947"/>
                </a:lnTo>
                <a:lnTo>
                  <a:pt x="1667" y="1956"/>
                </a:lnTo>
                <a:lnTo>
                  <a:pt x="1691" y="1967"/>
                </a:lnTo>
                <a:lnTo>
                  <a:pt x="1715" y="1978"/>
                </a:lnTo>
                <a:lnTo>
                  <a:pt x="1738" y="1990"/>
                </a:lnTo>
                <a:lnTo>
                  <a:pt x="1761" y="2003"/>
                </a:lnTo>
                <a:lnTo>
                  <a:pt x="1781" y="2017"/>
                </a:lnTo>
                <a:lnTo>
                  <a:pt x="1801" y="2032"/>
                </a:lnTo>
                <a:lnTo>
                  <a:pt x="1820" y="2048"/>
                </a:lnTo>
                <a:lnTo>
                  <a:pt x="1838" y="2065"/>
                </a:lnTo>
                <a:lnTo>
                  <a:pt x="1855" y="2084"/>
                </a:lnTo>
                <a:lnTo>
                  <a:pt x="1870" y="2103"/>
                </a:lnTo>
                <a:lnTo>
                  <a:pt x="1885" y="2123"/>
                </a:lnTo>
                <a:lnTo>
                  <a:pt x="1898" y="2143"/>
                </a:lnTo>
                <a:lnTo>
                  <a:pt x="1910" y="2166"/>
                </a:lnTo>
                <a:lnTo>
                  <a:pt x="1921" y="2189"/>
                </a:lnTo>
                <a:lnTo>
                  <a:pt x="1930" y="2213"/>
                </a:lnTo>
                <a:lnTo>
                  <a:pt x="1938" y="2239"/>
                </a:lnTo>
                <a:lnTo>
                  <a:pt x="1944" y="2264"/>
                </a:lnTo>
                <a:lnTo>
                  <a:pt x="1949" y="2293"/>
                </a:lnTo>
                <a:lnTo>
                  <a:pt x="1953" y="2321"/>
                </a:lnTo>
                <a:lnTo>
                  <a:pt x="1955" y="2349"/>
                </a:lnTo>
                <a:lnTo>
                  <a:pt x="1956" y="2380"/>
                </a:lnTo>
                <a:lnTo>
                  <a:pt x="1955" y="2418"/>
                </a:lnTo>
                <a:lnTo>
                  <a:pt x="1951" y="2454"/>
                </a:lnTo>
                <a:lnTo>
                  <a:pt x="1945" y="2488"/>
                </a:lnTo>
                <a:lnTo>
                  <a:pt x="1937" y="2519"/>
                </a:lnTo>
                <a:lnTo>
                  <a:pt x="1926" y="2548"/>
                </a:lnTo>
                <a:lnTo>
                  <a:pt x="1916" y="2575"/>
                </a:lnTo>
                <a:lnTo>
                  <a:pt x="1901" y="2601"/>
                </a:lnTo>
                <a:lnTo>
                  <a:pt x="1885" y="2625"/>
                </a:lnTo>
                <a:lnTo>
                  <a:pt x="1869" y="2648"/>
                </a:lnTo>
                <a:lnTo>
                  <a:pt x="1850" y="2668"/>
                </a:lnTo>
                <a:lnTo>
                  <a:pt x="1830" y="2687"/>
                </a:lnTo>
                <a:lnTo>
                  <a:pt x="1808" y="2704"/>
                </a:lnTo>
                <a:lnTo>
                  <a:pt x="1786" y="2721"/>
                </a:lnTo>
                <a:lnTo>
                  <a:pt x="1764" y="2737"/>
                </a:lnTo>
                <a:lnTo>
                  <a:pt x="1739" y="2750"/>
                </a:lnTo>
                <a:lnTo>
                  <a:pt x="1714" y="2764"/>
                </a:lnTo>
                <a:lnTo>
                  <a:pt x="1743" y="2772"/>
                </a:lnTo>
                <a:lnTo>
                  <a:pt x="1773" y="2784"/>
                </a:lnTo>
                <a:lnTo>
                  <a:pt x="1801" y="2796"/>
                </a:lnTo>
                <a:lnTo>
                  <a:pt x="1830" y="2811"/>
                </a:lnTo>
                <a:lnTo>
                  <a:pt x="1856" y="2828"/>
                </a:lnTo>
                <a:lnTo>
                  <a:pt x="1882" y="2847"/>
                </a:lnTo>
                <a:lnTo>
                  <a:pt x="1905" y="2869"/>
                </a:lnTo>
                <a:lnTo>
                  <a:pt x="1928" y="2891"/>
                </a:lnTo>
                <a:lnTo>
                  <a:pt x="1938" y="2905"/>
                </a:lnTo>
                <a:lnTo>
                  <a:pt x="1948" y="2918"/>
                </a:lnTo>
                <a:lnTo>
                  <a:pt x="1957" y="2932"/>
                </a:lnTo>
                <a:lnTo>
                  <a:pt x="1965" y="2947"/>
                </a:lnTo>
                <a:lnTo>
                  <a:pt x="1982" y="2978"/>
                </a:lnTo>
                <a:lnTo>
                  <a:pt x="1995" y="3011"/>
                </a:lnTo>
                <a:lnTo>
                  <a:pt x="2002" y="3029"/>
                </a:lnTo>
                <a:lnTo>
                  <a:pt x="2007" y="3046"/>
                </a:lnTo>
                <a:lnTo>
                  <a:pt x="2011" y="3066"/>
                </a:lnTo>
                <a:lnTo>
                  <a:pt x="2015" y="3085"/>
                </a:lnTo>
                <a:lnTo>
                  <a:pt x="2018" y="3107"/>
                </a:lnTo>
                <a:lnTo>
                  <a:pt x="2019" y="3127"/>
                </a:lnTo>
                <a:lnTo>
                  <a:pt x="2021" y="3150"/>
                </a:lnTo>
                <a:lnTo>
                  <a:pt x="2022" y="3171"/>
                </a:lnTo>
                <a:close/>
                <a:moveTo>
                  <a:pt x="2296" y="3707"/>
                </a:moveTo>
                <a:lnTo>
                  <a:pt x="2296" y="3419"/>
                </a:lnTo>
                <a:lnTo>
                  <a:pt x="2704" y="3419"/>
                </a:lnTo>
                <a:lnTo>
                  <a:pt x="2704" y="2407"/>
                </a:lnTo>
                <a:lnTo>
                  <a:pt x="2331" y="2407"/>
                </a:lnTo>
                <a:lnTo>
                  <a:pt x="2331" y="2168"/>
                </a:lnTo>
                <a:lnTo>
                  <a:pt x="2380" y="2165"/>
                </a:lnTo>
                <a:lnTo>
                  <a:pt x="2425" y="2161"/>
                </a:lnTo>
                <a:lnTo>
                  <a:pt x="2467" y="2155"/>
                </a:lnTo>
                <a:lnTo>
                  <a:pt x="2505" y="2150"/>
                </a:lnTo>
                <a:lnTo>
                  <a:pt x="2540" y="2142"/>
                </a:lnTo>
                <a:lnTo>
                  <a:pt x="2572" y="2131"/>
                </a:lnTo>
                <a:lnTo>
                  <a:pt x="2602" y="2120"/>
                </a:lnTo>
                <a:lnTo>
                  <a:pt x="2629" y="2108"/>
                </a:lnTo>
                <a:lnTo>
                  <a:pt x="2653" y="2092"/>
                </a:lnTo>
                <a:lnTo>
                  <a:pt x="2674" y="2076"/>
                </a:lnTo>
                <a:lnTo>
                  <a:pt x="2693" y="2057"/>
                </a:lnTo>
                <a:lnTo>
                  <a:pt x="2709" y="2036"/>
                </a:lnTo>
                <a:lnTo>
                  <a:pt x="2724" y="2013"/>
                </a:lnTo>
                <a:lnTo>
                  <a:pt x="2736" y="1987"/>
                </a:lnTo>
                <a:lnTo>
                  <a:pt x="2748" y="1960"/>
                </a:lnTo>
                <a:lnTo>
                  <a:pt x="2756" y="1931"/>
                </a:lnTo>
                <a:lnTo>
                  <a:pt x="3062" y="1931"/>
                </a:lnTo>
                <a:lnTo>
                  <a:pt x="3062" y="3419"/>
                </a:lnTo>
                <a:lnTo>
                  <a:pt x="3432" y="3419"/>
                </a:lnTo>
                <a:lnTo>
                  <a:pt x="3432" y="3707"/>
                </a:lnTo>
                <a:lnTo>
                  <a:pt x="2296" y="3707"/>
                </a:lnTo>
                <a:close/>
                <a:moveTo>
                  <a:pt x="4146" y="237"/>
                </a:moveTo>
                <a:lnTo>
                  <a:pt x="4146" y="1550"/>
                </a:lnTo>
                <a:lnTo>
                  <a:pt x="0" y="1549"/>
                </a:lnTo>
                <a:lnTo>
                  <a:pt x="0" y="237"/>
                </a:lnTo>
                <a:lnTo>
                  <a:pt x="860" y="237"/>
                </a:lnTo>
                <a:lnTo>
                  <a:pt x="860" y="857"/>
                </a:lnTo>
                <a:lnTo>
                  <a:pt x="860" y="879"/>
                </a:lnTo>
                <a:lnTo>
                  <a:pt x="864" y="900"/>
                </a:lnTo>
                <a:lnTo>
                  <a:pt x="869" y="920"/>
                </a:lnTo>
                <a:lnTo>
                  <a:pt x="876" y="940"/>
                </a:lnTo>
                <a:lnTo>
                  <a:pt x="885" y="958"/>
                </a:lnTo>
                <a:lnTo>
                  <a:pt x="896" y="977"/>
                </a:lnTo>
                <a:lnTo>
                  <a:pt x="908" y="993"/>
                </a:lnTo>
                <a:lnTo>
                  <a:pt x="921" y="1008"/>
                </a:lnTo>
                <a:lnTo>
                  <a:pt x="938" y="1021"/>
                </a:lnTo>
                <a:lnTo>
                  <a:pt x="954" y="1033"/>
                </a:lnTo>
                <a:lnTo>
                  <a:pt x="971" y="1044"/>
                </a:lnTo>
                <a:lnTo>
                  <a:pt x="990" y="1054"/>
                </a:lnTo>
                <a:lnTo>
                  <a:pt x="1009" y="1060"/>
                </a:lnTo>
                <a:lnTo>
                  <a:pt x="1030" y="1066"/>
                </a:lnTo>
                <a:lnTo>
                  <a:pt x="1051" y="1070"/>
                </a:lnTo>
                <a:lnTo>
                  <a:pt x="1073" y="1071"/>
                </a:lnTo>
                <a:lnTo>
                  <a:pt x="1099" y="1071"/>
                </a:lnTo>
                <a:lnTo>
                  <a:pt x="1121" y="1070"/>
                </a:lnTo>
                <a:lnTo>
                  <a:pt x="1142" y="1066"/>
                </a:lnTo>
                <a:lnTo>
                  <a:pt x="1164" y="1060"/>
                </a:lnTo>
                <a:lnTo>
                  <a:pt x="1182" y="1054"/>
                </a:lnTo>
                <a:lnTo>
                  <a:pt x="1201" y="1044"/>
                </a:lnTo>
                <a:lnTo>
                  <a:pt x="1219" y="1033"/>
                </a:lnTo>
                <a:lnTo>
                  <a:pt x="1235" y="1021"/>
                </a:lnTo>
                <a:lnTo>
                  <a:pt x="1251" y="1008"/>
                </a:lnTo>
                <a:lnTo>
                  <a:pt x="1265" y="993"/>
                </a:lnTo>
                <a:lnTo>
                  <a:pt x="1277" y="977"/>
                </a:lnTo>
                <a:lnTo>
                  <a:pt x="1287" y="958"/>
                </a:lnTo>
                <a:lnTo>
                  <a:pt x="1297" y="940"/>
                </a:lnTo>
                <a:lnTo>
                  <a:pt x="1304" y="920"/>
                </a:lnTo>
                <a:lnTo>
                  <a:pt x="1309" y="900"/>
                </a:lnTo>
                <a:lnTo>
                  <a:pt x="1312" y="879"/>
                </a:lnTo>
                <a:lnTo>
                  <a:pt x="1313" y="857"/>
                </a:lnTo>
                <a:lnTo>
                  <a:pt x="1313" y="237"/>
                </a:lnTo>
                <a:lnTo>
                  <a:pt x="2802" y="237"/>
                </a:lnTo>
                <a:lnTo>
                  <a:pt x="2802" y="857"/>
                </a:lnTo>
                <a:lnTo>
                  <a:pt x="2803" y="879"/>
                </a:lnTo>
                <a:lnTo>
                  <a:pt x="2807" y="900"/>
                </a:lnTo>
                <a:lnTo>
                  <a:pt x="2813" y="920"/>
                </a:lnTo>
                <a:lnTo>
                  <a:pt x="2820" y="940"/>
                </a:lnTo>
                <a:lnTo>
                  <a:pt x="2829" y="958"/>
                </a:lnTo>
                <a:lnTo>
                  <a:pt x="2840" y="977"/>
                </a:lnTo>
                <a:lnTo>
                  <a:pt x="2852" y="993"/>
                </a:lnTo>
                <a:lnTo>
                  <a:pt x="2865" y="1008"/>
                </a:lnTo>
                <a:lnTo>
                  <a:pt x="2880" y="1021"/>
                </a:lnTo>
                <a:lnTo>
                  <a:pt x="2898" y="1033"/>
                </a:lnTo>
                <a:lnTo>
                  <a:pt x="2915" y="1044"/>
                </a:lnTo>
                <a:lnTo>
                  <a:pt x="2934" y="1054"/>
                </a:lnTo>
                <a:lnTo>
                  <a:pt x="2953" y="1060"/>
                </a:lnTo>
                <a:lnTo>
                  <a:pt x="2973" y="1066"/>
                </a:lnTo>
                <a:lnTo>
                  <a:pt x="2994" y="1070"/>
                </a:lnTo>
                <a:lnTo>
                  <a:pt x="3016" y="1071"/>
                </a:lnTo>
                <a:lnTo>
                  <a:pt x="3043" y="1071"/>
                </a:lnTo>
                <a:lnTo>
                  <a:pt x="3064" y="1070"/>
                </a:lnTo>
                <a:lnTo>
                  <a:pt x="3086" y="1066"/>
                </a:lnTo>
                <a:lnTo>
                  <a:pt x="3106" y="1060"/>
                </a:lnTo>
                <a:lnTo>
                  <a:pt x="3126" y="1054"/>
                </a:lnTo>
                <a:lnTo>
                  <a:pt x="3145" y="1044"/>
                </a:lnTo>
                <a:lnTo>
                  <a:pt x="3163" y="1033"/>
                </a:lnTo>
                <a:lnTo>
                  <a:pt x="3179" y="1021"/>
                </a:lnTo>
                <a:lnTo>
                  <a:pt x="3194" y="1008"/>
                </a:lnTo>
                <a:lnTo>
                  <a:pt x="3208" y="993"/>
                </a:lnTo>
                <a:lnTo>
                  <a:pt x="3220" y="977"/>
                </a:lnTo>
                <a:lnTo>
                  <a:pt x="3231" y="958"/>
                </a:lnTo>
                <a:lnTo>
                  <a:pt x="3241" y="940"/>
                </a:lnTo>
                <a:lnTo>
                  <a:pt x="3247" y="920"/>
                </a:lnTo>
                <a:lnTo>
                  <a:pt x="3253" y="900"/>
                </a:lnTo>
                <a:lnTo>
                  <a:pt x="3255" y="879"/>
                </a:lnTo>
                <a:lnTo>
                  <a:pt x="3257" y="857"/>
                </a:lnTo>
                <a:lnTo>
                  <a:pt x="3257" y="237"/>
                </a:lnTo>
                <a:lnTo>
                  <a:pt x="4146" y="237"/>
                </a:lnTo>
                <a:close/>
                <a:moveTo>
                  <a:pt x="1073" y="0"/>
                </a:moveTo>
                <a:lnTo>
                  <a:pt x="1099" y="0"/>
                </a:lnTo>
                <a:lnTo>
                  <a:pt x="1110" y="1"/>
                </a:lnTo>
                <a:lnTo>
                  <a:pt x="1121" y="3"/>
                </a:lnTo>
                <a:lnTo>
                  <a:pt x="1131" y="5"/>
                </a:lnTo>
                <a:lnTo>
                  <a:pt x="1141" y="9"/>
                </a:lnTo>
                <a:lnTo>
                  <a:pt x="1150" y="13"/>
                </a:lnTo>
                <a:lnTo>
                  <a:pt x="1158" y="19"/>
                </a:lnTo>
                <a:lnTo>
                  <a:pt x="1168" y="26"/>
                </a:lnTo>
                <a:lnTo>
                  <a:pt x="1174" y="32"/>
                </a:lnTo>
                <a:lnTo>
                  <a:pt x="1181" y="39"/>
                </a:lnTo>
                <a:lnTo>
                  <a:pt x="1188" y="47"/>
                </a:lnTo>
                <a:lnTo>
                  <a:pt x="1193" y="57"/>
                </a:lnTo>
                <a:lnTo>
                  <a:pt x="1197" y="66"/>
                </a:lnTo>
                <a:lnTo>
                  <a:pt x="1201" y="75"/>
                </a:lnTo>
                <a:lnTo>
                  <a:pt x="1204" y="86"/>
                </a:lnTo>
                <a:lnTo>
                  <a:pt x="1205" y="96"/>
                </a:lnTo>
                <a:lnTo>
                  <a:pt x="1205" y="108"/>
                </a:lnTo>
                <a:lnTo>
                  <a:pt x="1205" y="857"/>
                </a:lnTo>
                <a:lnTo>
                  <a:pt x="1205" y="868"/>
                </a:lnTo>
                <a:lnTo>
                  <a:pt x="1204" y="879"/>
                </a:lnTo>
                <a:lnTo>
                  <a:pt x="1201" y="888"/>
                </a:lnTo>
                <a:lnTo>
                  <a:pt x="1197" y="897"/>
                </a:lnTo>
                <a:lnTo>
                  <a:pt x="1193" y="907"/>
                </a:lnTo>
                <a:lnTo>
                  <a:pt x="1188" y="916"/>
                </a:lnTo>
                <a:lnTo>
                  <a:pt x="1181" y="924"/>
                </a:lnTo>
                <a:lnTo>
                  <a:pt x="1174" y="931"/>
                </a:lnTo>
                <a:lnTo>
                  <a:pt x="1168" y="939"/>
                </a:lnTo>
                <a:lnTo>
                  <a:pt x="1158" y="945"/>
                </a:lnTo>
                <a:lnTo>
                  <a:pt x="1150" y="950"/>
                </a:lnTo>
                <a:lnTo>
                  <a:pt x="1141" y="954"/>
                </a:lnTo>
                <a:lnTo>
                  <a:pt x="1131" y="958"/>
                </a:lnTo>
                <a:lnTo>
                  <a:pt x="1121" y="961"/>
                </a:lnTo>
                <a:lnTo>
                  <a:pt x="1110" y="962"/>
                </a:lnTo>
                <a:lnTo>
                  <a:pt x="1099" y="963"/>
                </a:lnTo>
                <a:lnTo>
                  <a:pt x="1073" y="963"/>
                </a:lnTo>
                <a:lnTo>
                  <a:pt x="1063" y="962"/>
                </a:lnTo>
                <a:lnTo>
                  <a:pt x="1052" y="961"/>
                </a:lnTo>
                <a:lnTo>
                  <a:pt x="1041" y="958"/>
                </a:lnTo>
                <a:lnTo>
                  <a:pt x="1032" y="954"/>
                </a:lnTo>
                <a:lnTo>
                  <a:pt x="1022" y="950"/>
                </a:lnTo>
                <a:lnTo>
                  <a:pt x="1013" y="945"/>
                </a:lnTo>
                <a:lnTo>
                  <a:pt x="1005" y="939"/>
                </a:lnTo>
                <a:lnTo>
                  <a:pt x="998" y="931"/>
                </a:lnTo>
                <a:lnTo>
                  <a:pt x="991" y="924"/>
                </a:lnTo>
                <a:lnTo>
                  <a:pt x="985" y="916"/>
                </a:lnTo>
                <a:lnTo>
                  <a:pt x="979" y="907"/>
                </a:lnTo>
                <a:lnTo>
                  <a:pt x="975" y="897"/>
                </a:lnTo>
                <a:lnTo>
                  <a:pt x="971" y="888"/>
                </a:lnTo>
                <a:lnTo>
                  <a:pt x="969" y="879"/>
                </a:lnTo>
                <a:lnTo>
                  <a:pt x="967" y="868"/>
                </a:lnTo>
                <a:lnTo>
                  <a:pt x="967" y="857"/>
                </a:lnTo>
                <a:lnTo>
                  <a:pt x="967" y="108"/>
                </a:lnTo>
                <a:lnTo>
                  <a:pt x="967" y="96"/>
                </a:lnTo>
                <a:lnTo>
                  <a:pt x="969" y="86"/>
                </a:lnTo>
                <a:lnTo>
                  <a:pt x="971" y="75"/>
                </a:lnTo>
                <a:lnTo>
                  <a:pt x="975" y="66"/>
                </a:lnTo>
                <a:lnTo>
                  <a:pt x="979" y="57"/>
                </a:lnTo>
                <a:lnTo>
                  <a:pt x="985" y="47"/>
                </a:lnTo>
                <a:lnTo>
                  <a:pt x="991" y="39"/>
                </a:lnTo>
                <a:lnTo>
                  <a:pt x="998" y="32"/>
                </a:lnTo>
                <a:lnTo>
                  <a:pt x="1005" y="26"/>
                </a:lnTo>
                <a:lnTo>
                  <a:pt x="1013" y="19"/>
                </a:lnTo>
                <a:lnTo>
                  <a:pt x="1022" y="13"/>
                </a:lnTo>
                <a:lnTo>
                  <a:pt x="1032" y="9"/>
                </a:lnTo>
                <a:lnTo>
                  <a:pt x="1041" y="5"/>
                </a:lnTo>
                <a:lnTo>
                  <a:pt x="1052" y="3"/>
                </a:lnTo>
                <a:lnTo>
                  <a:pt x="1063" y="1"/>
                </a:lnTo>
                <a:lnTo>
                  <a:pt x="1073" y="0"/>
                </a:lnTo>
                <a:close/>
                <a:moveTo>
                  <a:pt x="3016" y="0"/>
                </a:moveTo>
                <a:lnTo>
                  <a:pt x="3043" y="0"/>
                </a:lnTo>
                <a:lnTo>
                  <a:pt x="3054" y="1"/>
                </a:lnTo>
                <a:lnTo>
                  <a:pt x="3064" y="3"/>
                </a:lnTo>
                <a:lnTo>
                  <a:pt x="3075" y="5"/>
                </a:lnTo>
                <a:lnTo>
                  <a:pt x="3085" y="9"/>
                </a:lnTo>
                <a:lnTo>
                  <a:pt x="3094" y="13"/>
                </a:lnTo>
                <a:lnTo>
                  <a:pt x="3102" y="19"/>
                </a:lnTo>
                <a:lnTo>
                  <a:pt x="3110" y="26"/>
                </a:lnTo>
                <a:lnTo>
                  <a:pt x="3118" y="32"/>
                </a:lnTo>
                <a:lnTo>
                  <a:pt x="3125" y="39"/>
                </a:lnTo>
                <a:lnTo>
                  <a:pt x="3132" y="47"/>
                </a:lnTo>
                <a:lnTo>
                  <a:pt x="3137" y="57"/>
                </a:lnTo>
                <a:lnTo>
                  <a:pt x="3141" y="66"/>
                </a:lnTo>
                <a:lnTo>
                  <a:pt x="3145" y="75"/>
                </a:lnTo>
                <a:lnTo>
                  <a:pt x="3146" y="86"/>
                </a:lnTo>
                <a:lnTo>
                  <a:pt x="3149" y="96"/>
                </a:lnTo>
                <a:lnTo>
                  <a:pt x="3149" y="108"/>
                </a:lnTo>
                <a:lnTo>
                  <a:pt x="3149" y="857"/>
                </a:lnTo>
                <a:lnTo>
                  <a:pt x="3149" y="868"/>
                </a:lnTo>
                <a:lnTo>
                  <a:pt x="3146" y="879"/>
                </a:lnTo>
                <a:lnTo>
                  <a:pt x="3145" y="888"/>
                </a:lnTo>
                <a:lnTo>
                  <a:pt x="3141" y="897"/>
                </a:lnTo>
                <a:lnTo>
                  <a:pt x="3137" y="907"/>
                </a:lnTo>
                <a:lnTo>
                  <a:pt x="3132" y="916"/>
                </a:lnTo>
                <a:lnTo>
                  <a:pt x="3125" y="924"/>
                </a:lnTo>
                <a:lnTo>
                  <a:pt x="3118" y="931"/>
                </a:lnTo>
                <a:lnTo>
                  <a:pt x="3110" y="939"/>
                </a:lnTo>
                <a:lnTo>
                  <a:pt x="3102" y="945"/>
                </a:lnTo>
                <a:lnTo>
                  <a:pt x="3094" y="950"/>
                </a:lnTo>
                <a:lnTo>
                  <a:pt x="3085" y="954"/>
                </a:lnTo>
                <a:lnTo>
                  <a:pt x="3075" y="958"/>
                </a:lnTo>
                <a:lnTo>
                  <a:pt x="3064" y="961"/>
                </a:lnTo>
                <a:lnTo>
                  <a:pt x="3054" y="962"/>
                </a:lnTo>
                <a:lnTo>
                  <a:pt x="3043" y="963"/>
                </a:lnTo>
                <a:lnTo>
                  <a:pt x="3016" y="963"/>
                </a:lnTo>
                <a:lnTo>
                  <a:pt x="3005" y="962"/>
                </a:lnTo>
                <a:lnTo>
                  <a:pt x="2996" y="961"/>
                </a:lnTo>
                <a:lnTo>
                  <a:pt x="2985" y="958"/>
                </a:lnTo>
                <a:lnTo>
                  <a:pt x="2976" y="954"/>
                </a:lnTo>
                <a:lnTo>
                  <a:pt x="2966" y="950"/>
                </a:lnTo>
                <a:lnTo>
                  <a:pt x="2957" y="945"/>
                </a:lnTo>
                <a:lnTo>
                  <a:pt x="2949" y="939"/>
                </a:lnTo>
                <a:lnTo>
                  <a:pt x="2942" y="931"/>
                </a:lnTo>
                <a:lnTo>
                  <a:pt x="2934" y="924"/>
                </a:lnTo>
                <a:lnTo>
                  <a:pt x="2929" y="916"/>
                </a:lnTo>
                <a:lnTo>
                  <a:pt x="2923" y="907"/>
                </a:lnTo>
                <a:lnTo>
                  <a:pt x="2919" y="897"/>
                </a:lnTo>
                <a:lnTo>
                  <a:pt x="2915" y="888"/>
                </a:lnTo>
                <a:lnTo>
                  <a:pt x="2912" y="879"/>
                </a:lnTo>
                <a:lnTo>
                  <a:pt x="2911" y="868"/>
                </a:lnTo>
                <a:lnTo>
                  <a:pt x="2910" y="857"/>
                </a:lnTo>
                <a:lnTo>
                  <a:pt x="2910" y="108"/>
                </a:lnTo>
                <a:lnTo>
                  <a:pt x="2911" y="96"/>
                </a:lnTo>
                <a:lnTo>
                  <a:pt x="2912" y="86"/>
                </a:lnTo>
                <a:lnTo>
                  <a:pt x="2915" y="75"/>
                </a:lnTo>
                <a:lnTo>
                  <a:pt x="2919" y="66"/>
                </a:lnTo>
                <a:lnTo>
                  <a:pt x="2923" y="57"/>
                </a:lnTo>
                <a:lnTo>
                  <a:pt x="2929" y="47"/>
                </a:lnTo>
                <a:lnTo>
                  <a:pt x="2934" y="39"/>
                </a:lnTo>
                <a:lnTo>
                  <a:pt x="2942" y="32"/>
                </a:lnTo>
                <a:lnTo>
                  <a:pt x="2949" y="26"/>
                </a:lnTo>
                <a:lnTo>
                  <a:pt x="2957" y="19"/>
                </a:lnTo>
                <a:lnTo>
                  <a:pt x="2966" y="13"/>
                </a:lnTo>
                <a:lnTo>
                  <a:pt x="2976" y="9"/>
                </a:lnTo>
                <a:lnTo>
                  <a:pt x="2985" y="5"/>
                </a:lnTo>
                <a:lnTo>
                  <a:pt x="2996" y="3"/>
                </a:lnTo>
                <a:lnTo>
                  <a:pt x="3005" y="1"/>
                </a:lnTo>
                <a:lnTo>
                  <a:pt x="3016" y="0"/>
                </a:lnTo>
                <a:close/>
              </a:path>
            </a:pathLst>
          </a:custGeom>
          <a:solidFill>
            <a:srgbClr val="00477F"/>
          </a:solidFill>
          <a:ln w="9525">
            <a:noFill/>
            <a:round/>
            <a:headEnd/>
            <a:tailEnd/>
          </a:ln>
        </p:spPr>
        <p:txBody>
          <a:bodyPr lIns="79926" tIns="39963" rIns="79926" bIns="39963"/>
          <a:lstStyle/>
          <a:p>
            <a:endParaRPr lang="de-DE"/>
          </a:p>
        </p:txBody>
      </p:sp>
      <p:sp>
        <p:nvSpPr>
          <p:cNvPr id="483" name="Rectangle 482"/>
          <p:cNvSpPr/>
          <p:nvPr/>
        </p:nvSpPr>
        <p:spPr>
          <a:xfrm>
            <a:off x="463253" y="1729098"/>
            <a:ext cx="2120016" cy="307001"/>
          </a:xfrm>
          <a:prstGeom prst="rect">
            <a:avLst/>
          </a:prstGeom>
        </p:spPr>
        <p:txBody>
          <a:bodyPr wrap="square" lIns="79926" tIns="39963" rIns="79926" bIns="39963">
            <a:spAutoFit/>
          </a:bodyPr>
          <a:lstStyle/>
          <a:p>
            <a:r>
              <a:rPr lang="fr-FR" sz="1400" b="1" kern="0" dirty="0">
                <a:solidFill>
                  <a:srgbClr val="00477F"/>
                </a:solidFill>
                <a:cs typeface="Arial" panose="020B0604020202020204" pitchFamily="34" charset="0"/>
              </a:rPr>
              <a:t>Janvier</a:t>
            </a:r>
          </a:p>
        </p:txBody>
      </p:sp>
      <p:sp>
        <p:nvSpPr>
          <p:cNvPr id="484" name="Line 12"/>
          <p:cNvSpPr>
            <a:spLocks noChangeShapeType="1"/>
          </p:cNvSpPr>
          <p:nvPr/>
        </p:nvSpPr>
        <p:spPr bwMode="gray">
          <a:xfrm flipV="1">
            <a:off x="5298323" y="3095489"/>
            <a:ext cx="0" cy="529402"/>
          </a:xfrm>
          <a:prstGeom prst="line">
            <a:avLst/>
          </a:prstGeom>
          <a:solidFill>
            <a:srgbClr val="FFFFFF"/>
          </a:solidFill>
          <a:ln>
            <a:solidFill>
              <a:srgbClr val="3C729D"/>
            </a:solidFill>
            <a:prstDash val="dash"/>
          </a:ln>
        </p:spPr>
        <p:txBody>
          <a:bodyPr vert="horz" wrap="square" lIns="39963" tIns="39963" rIns="39963" bIns="39963" rtlCol="0">
            <a:spAutoFit/>
          </a:bodyPr>
          <a:lstStyle/>
          <a:p>
            <a:pPr marL="159579" indent="-159579" defTabSz="237292">
              <a:lnSpc>
                <a:spcPts val="1127"/>
              </a:lnSpc>
              <a:spcBef>
                <a:spcPts val="757"/>
              </a:spcBef>
              <a:buClr>
                <a:srgbClr val="FFD200"/>
              </a:buClr>
              <a:buSzPct val="75000"/>
              <a:buFont typeface="Wingdings 3" panose="05040102010807070707" pitchFamily="18" charset="2"/>
              <a:buChar char=""/>
              <a:defRPr/>
            </a:pPr>
            <a:endParaRPr lang="fr-FR" sz="1100" kern="0" dirty="0">
              <a:solidFill>
                <a:srgbClr val="646464"/>
              </a:solidFill>
              <a:cs typeface="Arial" panose="020B0604020202020204" pitchFamily="34" charset="0"/>
            </a:endParaRPr>
          </a:p>
        </p:txBody>
      </p:sp>
      <p:sp>
        <p:nvSpPr>
          <p:cNvPr id="487" name="Rectangle 486"/>
          <p:cNvSpPr/>
          <p:nvPr/>
        </p:nvSpPr>
        <p:spPr>
          <a:xfrm>
            <a:off x="2949344" y="2105839"/>
            <a:ext cx="2923468" cy="911703"/>
          </a:xfrm>
          <a:prstGeom prst="rect">
            <a:avLst/>
          </a:prstGeom>
          <a:solidFill>
            <a:srgbClr val="F2F2F2"/>
          </a:solidFill>
        </p:spPr>
        <p:txBody>
          <a:bodyPr wrap="square" lIns="79926" tIns="39963" rIns="79926" bIns="39963">
            <a:spAutoFit/>
          </a:bodyPr>
          <a:lstStyle/>
          <a:p>
            <a:r>
              <a:rPr lang="fr-FR" b="1" kern="0" dirty="0">
                <a:solidFill>
                  <a:srgbClr val="009800"/>
                </a:solidFill>
                <a:cs typeface="Arial" panose="020B0604020202020204" pitchFamily="34" charset="0"/>
              </a:rPr>
              <a:t>Début de la création dans les accueils de CPAM</a:t>
            </a:r>
          </a:p>
        </p:txBody>
      </p:sp>
      <p:sp>
        <p:nvSpPr>
          <p:cNvPr id="488" name="Rechteck 106"/>
          <p:cNvSpPr/>
          <p:nvPr/>
        </p:nvSpPr>
        <p:spPr bwMode="gray">
          <a:xfrm>
            <a:off x="2960916" y="2998754"/>
            <a:ext cx="2631647" cy="390729"/>
          </a:xfrm>
          <a:prstGeom prst="rect">
            <a:avLst/>
          </a:prstGeom>
          <a:solidFill>
            <a:srgbClr val="F2F2F2"/>
          </a:solidFill>
        </p:spPr>
        <p:txBody>
          <a:bodyPr wrap="square" lIns="79926" tIns="39963" rIns="79926" bIns="39963">
            <a:spAutoFit/>
          </a:bodyPr>
          <a:lstStyle/>
          <a:p>
            <a:r>
              <a:rPr lang="fr-FR" sz="1000" dirty="0"/>
              <a:t>Montée en charge progressive des accueils de CPAM dans la création des DMP</a:t>
            </a:r>
          </a:p>
        </p:txBody>
      </p:sp>
      <p:sp>
        <p:nvSpPr>
          <p:cNvPr id="489" name="Oval 11"/>
          <p:cNvSpPr>
            <a:spLocks noChangeArrowheads="1"/>
          </p:cNvSpPr>
          <p:nvPr/>
        </p:nvSpPr>
        <p:spPr bwMode="gray">
          <a:xfrm>
            <a:off x="5211237" y="3572956"/>
            <a:ext cx="161613" cy="174186"/>
          </a:xfrm>
          <a:prstGeom prst="ellipse">
            <a:avLst/>
          </a:prstGeom>
          <a:solidFill>
            <a:srgbClr val="3C729D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lIns="85778" tIns="42889" rIns="85778" bIns="42889" anchor="ctr"/>
          <a:lstStyle/>
          <a:p>
            <a:pPr algn="ctr" defTabSz="799277">
              <a:lnSpc>
                <a:spcPts val="1127"/>
              </a:lnSpc>
              <a:defRPr/>
            </a:pPr>
            <a:endParaRPr lang="fr-FR" sz="1100" kern="0" dirty="0">
              <a:solidFill>
                <a:srgbClr val="646464"/>
              </a:solidFill>
              <a:cs typeface="Arial" panose="020B0604020202020204" pitchFamily="34" charset="0"/>
            </a:endParaRPr>
          </a:p>
        </p:txBody>
      </p:sp>
      <p:sp>
        <p:nvSpPr>
          <p:cNvPr id="490" name="Freeform 17"/>
          <p:cNvSpPr>
            <a:spLocks noChangeAspect="1" noEditPoints="1"/>
          </p:cNvSpPr>
          <p:nvPr/>
        </p:nvSpPr>
        <p:spPr bwMode="auto">
          <a:xfrm>
            <a:off x="2945574" y="1670959"/>
            <a:ext cx="306989" cy="373233"/>
          </a:xfrm>
          <a:custGeom>
            <a:avLst/>
            <a:gdLst>
              <a:gd name="T0" fmla="*/ 2147483647 w 4146"/>
              <a:gd name="T1" fmla="*/ 2147483647 h 4763"/>
              <a:gd name="T2" fmla="*/ 2147483647 w 4146"/>
              <a:gd name="T3" fmla="*/ 2147483647 h 4763"/>
              <a:gd name="T4" fmla="*/ 2147483647 w 4146"/>
              <a:gd name="T5" fmla="*/ 2147483647 h 4763"/>
              <a:gd name="T6" fmla="*/ 2147483647 w 4146"/>
              <a:gd name="T7" fmla="*/ 2147483647 h 4763"/>
              <a:gd name="T8" fmla="*/ 2147483647 w 4146"/>
              <a:gd name="T9" fmla="*/ 2147483647 h 4763"/>
              <a:gd name="T10" fmla="*/ 2147483647 w 4146"/>
              <a:gd name="T11" fmla="*/ 2147483647 h 4763"/>
              <a:gd name="T12" fmla="*/ 2147483647 w 4146"/>
              <a:gd name="T13" fmla="*/ 2147483647 h 4763"/>
              <a:gd name="T14" fmla="*/ 2147483647 w 4146"/>
              <a:gd name="T15" fmla="*/ 2147483647 h 4763"/>
              <a:gd name="T16" fmla="*/ 2147483647 w 4146"/>
              <a:gd name="T17" fmla="*/ 2147483647 h 4763"/>
              <a:gd name="T18" fmla="*/ 2147483647 w 4146"/>
              <a:gd name="T19" fmla="*/ 2147483647 h 4763"/>
              <a:gd name="T20" fmla="*/ 2147483647 w 4146"/>
              <a:gd name="T21" fmla="*/ 2147483647 h 4763"/>
              <a:gd name="T22" fmla="*/ 2147483647 w 4146"/>
              <a:gd name="T23" fmla="*/ 2147483647 h 4763"/>
              <a:gd name="T24" fmla="*/ 2147483647 w 4146"/>
              <a:gd name="T25" fmla="*/ 2147483647 h 4763"/>
              <a:gd name="T26" fmla="*/ 2147483647 w 4146"/>
              <a:gd name="T27" fmla="*/ 2147483647 h 4763"/>
              <a:gd name="T28" fmla="*/ 2147483647 w 4146"/>
              <a:gd name="T29" fmla="*/ 2147483647 h 4763"/>
              <a:gd name="T30" fmla="*/ 2147483647 w 4146"/>
              <a:gd name="T31" fmla="*/ 2147483647 h 4763"/>
              <a:gd name="T32" fmla="*/ 2147483647 w 4146"/>
              <a:gd name="T33" fmla="*/ 2147483647 h 4763"/>
              <a:gd name="T34" fmla="*/ 2147483647 w 4146"/>
              <a:gd name="T35" fmla="*/ 2147483647 h 4763"/>
              <a:gd name="T36" fmla="*/ 2147483647 w 4146"/>
              <a:gd name="T37" fmla="*/ 2147483647 h 4763"/>
              <a:gd name="T38" fmla="*/ 2147483647 w 4146"/>
              <a:gd name="T39" fmla="*/ 2147483647 h 4763"/>
              <a:gd name="T40" fmla="*/ 2147483647 w 4146"/>
              <a:gd name="T41" fmla="*/ 2147483647 h 4763"/>
              <a:gd name="T42" fmla="*/ 2147483647 w 4146"/>
              <a:gd name="T43" fmla="*/ 2147483647 h 4763"/>
              <a:gd name="T44" fmla="*/ 2147483647 w 4146"/>
              <a:gd name="T45" fmla="*/ 2147483647 h 4763"/>
              <a:gd name="T46" fmla="*/ 2147483647 w 4146"/>
              <a:gd name="T47" fmla="*/ 2147483647 h 4763"/>
              <a:gd name="T48" fmla="*/ 2147483647 w 4146"/>
              <a:gd name="T49" fmla="*/ 2147483647 h 4763"/>
              <a:gd name="T50" fmla="*/ 2147483647 w 4146"/>
              <a:gd name="T51" fmla="*/ 2147483647 h 4763"/>
              <a:gd name="T52" fmla="*/ 2147483647 w 4146"/>
              <a:gd name="T53" fmla="*/ 2147483647 h 4763"/>
              <a:gd name="T54" fmla="*/ 2147483647 w 4146"/>
              <a:gd name="T55" fmla="*/ 2147483647 h 4763"/>
              <a:gd name="T56" fmla="*/ 2147483647 w 4146"/>
              <a:gd name="T57" fmla="*/ 2147483647 h 4763"/>
              <a:gd name="T58" fmla="*/ 2147483647 w 4146"/>
              <a:gd name="T59" fmla="*/ 2147483647 h 4763"/>
              <a:gd name="T60" fmla="*/ 2147483647 w 4146"/>
              <a:gd name="T61" fmla="*/ 2147483647 h 4763"/>
              <a:gd name="T62" fmla="*/ 2147483647 w 4146"/>
              <a:gd name="T63" fmla="*/ 2147483647 h 4763"/>
              <a:gd name="T64" fmla="*/ 2147483647 w 4146"/>
              <a:gd name="T65" fmla="*/ 2147483647 h 4763"/>
              <a:gd name="T66" fmla="*/ 2147483647 w 4146"/>
              <a:gd name="T67" fmla="*/ 2147483647 h 4763"/>
              <a:gd name="T68" fmla="*/ 2147483647 w 4146"/>
              <a:gd name="T69" fmla="*/ 2147483647 h 4763"/>
              <a:gd name="T70" fmla="*/ 2147483647 w 4146"/>
              <a:gd name="T71" fmla="*/ 2147483647 h 4763"/>
              <a:gd name="T72" fmla="*/ 2147483647 w 4146"/>
              <a:gd name="T73" fmla="*/ 2147483647 h 4763"/>
              <a:gd name="T74" fmla="*/ 2147483647 w 4146"/>
              <a:gd name="T75" fmla="*/ 2147483647 h 4763"/>
              <a:gd name="T76" fmla="*/ 2147483647 w 4146"/>
              <a:gd name="T77" fmla="*/ 2147483647 h 4763"/>
              <a:gd name="T78" fmla="*/ 2147483647 w 4146"/>
              <a:gd name="T79" fmla="*/ 2147483647 h 4763"/>
              <a:gd name="T80" fmla="*/ 2147483647 w 4146"/>
              <a:gd name="T81" fmla="*/ 2147483647 h 4763"/>
              <a:gd name="T82" fmla="*/ 2147483647 w 4146"/>
              <a:gd name="T83" fmla="*/ 2147483647 h 4763"/>
              <a:gd name="T84" fmla="*/ 2147483647 w 4146"/>
              <a:gd name="T85" fmla="*/ 2147483647 h 4763"/>
              <a:gd name="T86" fmla="*/ 2147483647 w 4146"/>
              <a:gd name="T87" fmla="*/ 2147483647 h 4763"/>
              <a:gd name="T88" fmla="*/ 2147483647 w 4146"/>
              <a:gd name="T89" fmla="*/ 2147483647 h 4763"/>
              <a:gd name="T90" fmla="*/ 2147483647 w 4146"/>
              <a:gd name="T91" fmla="*/ 2147483647 h 4763"/>
              <a:gd name="T92" fmla="*/ 2147483647 w 4146"/>
              <a:gd name="T93" fmla="*/ 2147483647 h 4763"/>
              <a:gd name="T94" fmla="*/ 2147483647 w 4146"/>
              <a:gd name="T95" fmla="*/ 2147483647 h 4763"/>
              <a:gd name="T96" fmla="*/ 2147483647 w 4146"/>
              <a:gd name="T97" fmla="*/ 2147483647 h 4763"/>
              <a:gd name="T98" fmla="*/ 2147483647 w 4146"/>
              <a:gd name="T99" fmla="*/ 2147483647 h 4763"/>
              <a:gd name="T100" fmla="*/ 2147483647 w 4146"/>
              <a:gd name="T101" fmla="*/ 2147483647 h 4763"/>
              <a:gd name="T102" fmla="*/ 2147483647 w 4146"/>
              <a:gd name="T103" fmla="*/ 2147483647 h 4763"/>
              <a:gd name="T104" fmla="*/ 2147483647 w 4146"/>
              <a:gd name="T105" fmla="*/ 2147483647 h 4763"/>
              <a:gd name="T106" fmla="*/ 2147483647 w 4146"/>
              <a:gd name="T107" fmla="*/ 2147483647 h 4763"/>
              <a:gd name="T108" fmla="*/ 2147483647 w 4146"/>
              <a:gd name="T109" fmla="*/ 2147483647 h 4763"/>
              <a:gd name="T110" fmla="*/ 2147483647 w 4146"/>
              <a:gd name="T111" fmla="*/ 2147483647 h 4763"/>
              <a:gd name="T112" fmla="*/ 2147483647 w 4146"/>
              <a:gd name="T113" fmla="*/ 2147483647 h 4763"/>
              <a:gd name="T114" fmla="*/ 2147483647 w 4146"/>
              <a:gd name="T115" fmla="*/ 2147483647 h 4763"/>
              <a:gd name="T116" fmla="*/ 2147483647 w 4146"/>
              <a:gd name="T117" fmla="*/ 2147483647 h 4763"/>
              <a:gd name="T118" fmla="*/ 2147483647 w 4146"/>
              <a:gd name="T119" fmla="*/ 2147483647 h 4763"/>
              <a:gd name="T120" fmla="*/ 2147483647 w 4146"/>
              <a:gd name="T121" fmla="*/ 2147483647 h 4763"/>
              <a:gd name="T122" fmla="*/ 2147483647 w 4146"/>
              <a:gd name="T123" fmla="*/ 2147483647 h 476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146"/>
              <a:gd name="T187" fmla="*/ 0 h 4763"/>
              <a:gd name="T188" fmla="*/ 4146 w 4146"/>
              <a:gd name="T189" fmla="*/ 4763 h 476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146" h="4763">
                <a:moveTo>
                  <a:pt x="4046" y="4763"/>
                </a:moveTo>
                <a:lnTo>
                  <a:pt x="102" y="4763"/>
                </a:lnTo>
                <a:lnTo>
                  <a:pt x="102" y="1765"/>
                </a:lnTo>
                <a:lnTo>
                  <a:pt x="317" y="1765"/>
                </a:lnTo>
                <a:lnTo>
                  <a:pt x="317" y="4548"/>
                </a:lnTo>
                <a:lnTo>
                  <a:pt x="3200" y="4548"/>
                </a:lnTo>
                <a:lnTo>
                  <a:pt x="3200" y="3914"/>
                </a:lnTo>
                <a:lnTo>
                  <a:pt x="3827" y="3914"/>
                </a:lnTo>
                <a:lnTo>
                  <a:pt x="3829" y="3913"/>
                </a:lnTo>
                <a:lnTo>
                  <a:pt x="3827" y="1765"/>
                </a:lnTo>
                <a:lnTo>
                  <a:pt x="4042" y="1765"/>
                </a:lnTo>
                <a:lnTo>
                  <a:pt x="4046" y="4763"/>
                </a:lnTo>
                <a:close/>
                <a:moveTo>
                  <a:pt x="3826" y="4042"/>
                </a:moveTo>
                <a:lnTo>
                  <a:pt x="3308" y="4042"/>
                </a:lnTo>
                <a:lnTo>
                  <a:pt x="3308" y="4560"/>
                </a:lnTo>
                <a:lnTo>
                  <a:pt x="3826" y="4042"/>
                </a:lnTo>
                <a:close/>
                <a:moveTo>
                  <a:pt x="3481" y="4560"/>
                </a:moveTo>
                <a:lnTo>
                  <a:pt x="3831" y="4560"/>
                </a:lnTo>
                <a:lnTo>
                  <a:pt x="3831" y="4214"/>
                </a:lnTo>
                <a:lnTo>
                  <a:pt x="3481" y="4560"/>
                </a:lnTo>
                <a:close/>
                <a:moveTo>
                  <a:pt x="2022" y="3171"/>
                </a:moveTo>
                <a:lnTo>
                  <a:pt x="2022" y="3171"/>
                </a:lnTo>
                <a:lnTo>
                  <a:pt x="2021" y="3206"/>
                </a:lnTo>
                <a:lnTo>
                  <a:pt x="2019" y="3240"/>
                </a:lnTo>
                <a:lnTo>
                  <a:pt x="2015" y="3272"/>
                </a:lnTo>
                <a:lnTo>
                  <a:pt x="2010" y="3303"/>
                </a:lnTo>
                <a:lnTo>
                  <a:pt x="2003" y="3333"/>
                </a:lnTo>
                <a:lnTo>
                  <a:pt x="1995" y="3362"/>
                </a:lnTo>
                <a:lnTo>
                  <a:pt x="1986" y="3391"/>
                </a:lnTo>
                <a:lnTo>
                  <a:pt x="1975" y="3418"/>
                </a:lnTo>
                <a:lnTo>
                  <a:pt x="1961" y="3443"/>
                </a:lnTo>
                <a:lnTo>
                  <a:pt x="1948" y="3467"/>
                </a:lnTo>
                <a:lnTo>
                  <a:pt x="1933" y="3492"/>
                </a:lnTo>
                <a:lnTo>
                  <a:pt x="1917" y="3513"/>
                </a:lnTo>
                <a:lnTo>
                  <a:pt x="1899" y="3535"/>
                </a:lnTo>
                <a:lnTo>
                  <a:pt x="1881" y="3556"/>
                </a:lnTo>
                <a:lnTo>
                  <a:pt x="1860" y="3575"/>
                </a:lnTo>
                <a:lnTo>
                  <a:pt x="1838" y="3592"/>
                </a:lnTo>
                <a:lnTo>
                  <a:pt x="1816" y="3610"/>
                </a:lnTo>
                <a:lnTo>
                  <a:pt x="1792" y="3626"/>
                </a:lnTo>
                <a:lnTo>
                  <a:pt x="1766" y="3641"/>
                </a:lnTo>
                <a:lnTo>
                  <a:pt x="1741" y="3654"/>
                </a:lnTo>
                <a:lnTo>
                  <a:pt x="1714" y="3668"/>
                </a:lnTo>
                <a:lnTo>
                  <a:pt x="1684" y="3680"/>
                </a:lnTo>
                <a:lnTo>
                  <a:pt x="1655" y="3689"/>
                </a:lnTo>
                <a:lnTo>
                  <a:pt x="1624" y="3700"/>
                </a:lnTo>
                <a:lnTo>
                  <a:pt x="1591" y="3708"/>
                </a:lnTo>
                <a:lnTo>
                  <a:pt x="1559" y="3715"/>
                </a:lnTo>
                <a:lnTo>
                  <a:pt x="1524" y="3722"/>
                </a:lnTo>
                <a:lnTo>
                  <a:pt x="1489" y="3727"/>
                </a:lnTo>
                <a:lnTo>
                  <a:pt x="1453" y="3730"/>
                </a:lnTo>
                <a:lnTo>
                  <a:pt x="1417" y="3734"/>
                </a:lnTo>
                <a:lnTo>
                  <a:pt x="1378" y="3735"/>
                </a:lnTo>
                <a:lnTo>
                  <a:pt x="1339" y="3735"/>
                </a:lnTo>
                <a:lnTo>
                  <a:pt x="1289" y="3734"/>
                </a:lnTo>
                <a:lnTo>
                  <a:pt x="1239" y="3731"/>
                </a:lnTo>
                <a:lnTo>
                  <a:pt x="1191" y="3724"/>
                </a:lnTo>
                <a:lnTo>
                  <a:pt x="1145" y="3716"/>
                </a:lnTo>
                <a:lnTo>
                  <a:pt x="1099" y="3704"/>
                </a:lnTo>
                <a:lnTo>
                  <a:pt x="1056" y="3692"/>
                </a:lnTo>
                <a:lnTo>
                  <a:pt x="1013" y="3677"/>
                </a:lnTo>
                <a:lnTo>
                  <a:pt x="971" y="3660"/>
                </a:lnTo>
                <a:lnTo>
                  <a:pt x="932" y="3641"/>
                </a:lnTo>
                <a:lnTo>
                  <a:pt x="893" y="3621"/>
                </a:lnTo>
                <a:lnTo>
                  <a:pt x="857" y="3598"/>
                </a:lnTo>
                <a:lnTo>
                  <a:pt x="822" y="3575"/>
                </a:lnTo>
                <a:lnTo>
                  <a:pt x="787" y="3548"/>
                </a:lnTo>
                <a:lnTo>
                  <a:pt x="755" y="3521"/>
                </a:lnTo>
                <a:lnTo>
                  <a:pt x="722" y="3493"/>
                </a:lnTo>
                <a:lnTo>
                  <a:pt x="693" y="3463"/>
                </a:lnTo>
                <a:lnTo>
                  <a:pt x="908" y="3237"/>
                </a:lnTo>
                <a:lnTo>
                  <a:pt x="931" y="3259"/>
                </a:lnTo>
                <a:lnTo>
                  <a:pt x="955" y="3279"/>
                </a:lnTo>
                <a:lnTo>
                  <a:pt x="979" y="3299"/>
                </a:lnTo>
                <a:lnTo>
                  <a:pt x="1004" y="3317"/>
                </a:lnTo>
                <a:lnTo>
                  <a:pt x="1029" y="3334"/>
                </a:lnTo>
                <a:lnTo>
                  <a:pt x="1055" y="3350"/>
                </a:lnTo>
                <a:lnTo>
                  <a:pt x="1080" y="3365"/>
                </a:lnTo>
                <a:lnTo>
                  <a:pt x="1107" y="3379"/>
                </a:lnTo>
                <a:lnTo>
                  <a:pt x="1135" y="3391"/>
                </a:lnTo>
                <a:lnTo>
                  <a:pt x="1162" y="3401"/>
                </a:lnTo>
                <a:lnTo>
                  <a:pt x="1192" y="3411"/>
                </a:lnTo>
                <a:lnTo>
                  <a:pt x="1221" y="3418"/>
                </a:lnTo>
                <a:lnTo>
                  <a:pt x="1251" y="3423"/>
                </a:lnTo>
                <a:lnTo>
                  <a:pt x="1282" y="3427"/>
                </a:lnTo>
                <a:lnTo>
                  <a:pt x="1314" y="3430"/>
                </a:lnTo>
                <a:lnTo>
                  <a:pt x="1347" y="3431"/>
                </a:lnTo>
                <a:lnTo>
                  <a:pt x="1387" y="3430"/>
                </a:lnTo>
                <a:lnTo>
                  <a:pt x="1425" y="3427"/>
                </a:lnTo>
                <a:lnTo>
                  <a:pt x="1460" y="3422"/>
                </a:lnTo>
                <a:lnTo>
                  <a:pt x="1492" y="3415"/>
                </a:lnTo>
                <a:lnTo>
                  <a:pt x="1520" y="3405"/>
                </a:lnTo>
                <a:lnTo>
                  <a:pt x="1547" y="3393"/>
                </a:lnTo>
                <a:lnTo>
                  <a:pt x="1571" y="3380"/>
                </a:lnTo>
                <a:lnTo>
                  <a:pt x="1582" y="3373"/>
                </a:lnTo>
                <a:lnTo>
                  <a:pt x="1591" y="3365"/>
                </a:lnTo>
                <a:lnTo>
                  <a:pt x="1610" y="3348"/>
                </a:lnTo>
                <a:lnTo>
                  <a:pt x="1626" y="3329"/>
                </a:lnTo>
                <a:lnTo>
                  <a:pt x="1640" y="3307"/>
                </a:lnTo>
                <a:lnTo>
                  <a:pt x="1651" y="3284"/>
                </a:lnTo>
                <a:lnTo>
                  <a:pt x="1660" y="3260"/>
                </a:lnTo>
                <a:lnTo>
                  <a:pt x="1665" y="3235"/>
                </a:lnTo>
                <a:lnTo>
                  <a:pt x="1669" y="3206"/>
                </a:lnTo>
                <a:lnTo>
                  <a:pt x="1671" y="3177"/>
                </a:lnTo>
                <a:lnTo>
                  <a:pt x="1669" y="3147"/>
                </a:lnTo>
                <a:lnTo>
                  <a:pt x="1667" y="3120"/>
                </a:lnTo>
                <a:lnTo>
                  <a:pt x="1660" y="3093"/>
                </a:lnTo>
                <a:lnTo>
                  <a:pt x="1652" y="3069"/>
                </a:lnTo>
                <a:lnTo>
                  <a:pt x="1648" y="3057"/>
                </a:lnTo>
                <a:lnTo>
                  <a:pt x="1641" y="3046"/>
                </a:lnTo>
                <a:lnTo>
                  <a:pt x="1636" y="3035"/>
                </a:lnTo>
                <a:lnTo>
                  <a:pt x="1629" y="3025"/>
                </a:lnTo>
                <a:lnTo>
                  <a:pt x="1621" y="3015"/>
                </a:lnTo>
                <a:lnTo>
                  <a:pt x="1613" y="3007"/>
                </a:lnTo>
                <a:lnTo>
                  <a:pt x="1604" y="2999"/>
                </a:lnTo>
                <a:lnTo>
                  <a:pt x="1594" y="2991"/>
                </a:lnTo>
                <a:lnTo>
                  <a:pt x="1573" y="2976"/>
                </a:lnTo>
                <a:lnTo>
                  <a:pt x="1550" y="2964"/>
                </a:lnTo>
                <a:lnTo>
                  <a:pt x="1523" y="2953"/>
                </a:lnTo>
                <a:lnTo>
                  <a:pt x="1493" y="2944"/>
                </a:lnTo>
                <a:lnTo>
                  <a:pt x="1462" y="2937"/>
                </a:lnTo>
                <a:lnTo>
                  <a:pt x="1429" y="2932"/>
                </a:lnTo>
                <a:lnTo>
                  <a:pt x="1391" y="2929"/>
                </a:lnTo>
                <a:lnTo>
                  <a:pt x="1352" y="2928"/>
                </a:lnTo>
                <a:lnTo>
                  <a:pt x="1174" y="2928"/>
                </a:lnTo>
                <a:lnTo>
                  <a:pt x="1174" y="2637"/>
                </a:lnTo>
                <a:lnTo>
                  <a:pt x="1344" y="2637"/>
                </a:lnTo>
                <a:lnTo>
                  <a:pt x="1378" y="2636"/>
                </a:lnTo>
                <a:lnTo>
                  <a:pt x="1408" y="2633"/>
                </a:lnTo>
                <a:lnTo>
                  <a:pt x="1437" y="2629"/>
                </a:lnTo>
                <a:lnTo>
                  <a:pt x="1462" y="2622"/>
                </a:lnTo>
                <a:lnTo>
                  <a:pt x="1486" y="2614"/>
                </a:lnTo>
                <a:lnTo>
                  <a:pt x="1507" y="2605"/>
                </a:lnTo>
                <a:lnTo>
                  <a:pt x="1525" y="2594"/>
                </a:lnTo>
                <a:lnTo>
                  <a:pt x="1542" y="2581"/>
                </a:lnTo>
                <a:lnTo>
                  <a:pt x="1556" y="2566"/>
                </a:lnTo>
                <a:lnTo>
                  <a:pt x="1569" y="2550"/>
                </a:lnTo>
                <a:lnTo>
                  <a:pt x="1579" y="2532"/>
                </a:lnTo>
                <a:lnTo>
                  <a:pt x="1587" y="2512"/>
                </a:lnTo>
                <a:lnTo>
                  <a:pt x="1594" y="2492"/>
                </a:lnTo>
                <a:lnTo>
                  <a:pt x="1599" y="2469"/>
                </a:lnTo>
                <a:lnTo>
                  <a:pt x="1602" y="2445"/>
                </a:lnTo>
                <a:lnTo>
                  <a:pt x="1604" y="2419"/>
                </a:lnTo>
                <a:lnTo>
                  <a:pt x="1602" y="2395"/>
                </a:lnTo>
                <a:lnTo>
                  <a:pt x="1599" y="2372"/>
                </a:lnTo>
                <a:lnTo>
                  <a:pt x="1594" y="2351"/>
                </a:lnTo>
                <a:lnTo>
                  <a:pt x="1587" y="2330"/>
                </a:lnTo>
                <a:lnTo>
                  <a:pt x="1578" y="2312"/>
                </a:lnTo>
                <a:lnTo>
                  <a:pt x="1567" y="2294"/>
                </a:lnTo>
                <a:lnTo>
                  <a:pt x="1554" y="2278"/>
                </a:lnTo>
                <a:lnTo>
                  <a:pt x="1539" y="2263"/>
                </a:lnTo>
                <a:lnTo>
                  <a:pt x="1520" y="2250"/>
                </a:lnTo>
                <a:lnTo>
                  <a:pt x="1500" y="2238"/>
                </a:lnTo>
                <a:lnTo>
                  <a:pt x="1477" y="2228"/>
                </a:lnTo>
                <a:lnTo>
                  <a:pt x="1452" y="2219"/>
                </a:lnTo>
                <a:lnTo>
                  <a:pt x="1425" y="2212"/>
                </a:lnTo>
                <a:lnTo>
                  <a:pt x="1394" y="2207"/>
                </a:lnTo>
                <a:lnTo>
                  <a:pt x="1360" y="2204"/>
                </a:lnTo>
                <a:lnTo>
                  <a:pt x="1324" y="2203"/>
                </a:lnTo>
                <a:lnTo>
                  <a:pt x="1297" y="2204"/>
                </a:lnTo>
                <a:lnTo>
                  <a:pt x="1270" y="2205"/>
                </a:lnTo>
                <a:lnTo>
                  <a:pt x="1243" y="2209"/>
                </a:lnTo>
                <a:lnTo>
                  <a:pt x="1217" y="2213"/>
                </a:lnTo>
                <a:lnTo>
                  <a:pt x="1193" y="2220"/>
                </a:lnTo>
                <a:lnTo>
                  <a:pt x="1168" y="2228"/>
                </a:lnTo>
                <a:lnTo>
                  <a:pt x="1145" y="2236"/>
                </a:lnTo>
                <a:lnTo>
                  <a:pt x="1121" y="2247"/>
                </a:lnTo>
                <a:lnTo>
                  <a:pt x="1099" y="2258"/>
                </a:lnTo>
                <a:lnTo>
                  <a:pt x="1076" y="2270"/>
                </a:lnTo>
                <a:lnTo>
                  <a:pt x="1055" y="2282"/>
                </a:lnTo>
                <a:lnTo>
                  <a:pt x="1033" y="2297"/>
                </a:lnTo>
                <a:lnTo>
                  <a:pt x="1012" y="2312"/>
                </a:lnTo>
                <a:lnTo>
                  <a:pt x="990" y="2328"/>
                </a:lnTo>
                <a:lnTo>
                  <a:pt x="970" y="2345"/>
                </a:lnTo>
                <a:lnTo>
                  <a:pt x="948" y="2363"/>
                </a:lnTo>
                <a:lnTo>
                  <a:pt x="751" y="2137"/>
                </a:lnTo>
                <a:lnTo>
                  <a:pt x="776" y="2114"/>
                </a:lnTo>
                <a:lnTo>
                  <a:pt x="803" y="2091"/>
                </a:lnTo>
                <a:lnTo>
                  <a:pt x="831" y="2069"/>
                </a:lnTo>
                <a:lnTo>
                  <a:pt x="861" y="2048"/>
                </a:lnTo>
                <a:lnTo>
                  <a:pt x="892" y="2028"/>
                </a:lnTo>
                <a:lnTo>
                  <a:pt x="924" y="2007"/>
                </a:lnTo>
                <a:lnTo>
                  <a:pt x="958" y="1990"/>
                </a:lnTo>
                <a:lnTo>
                  <a:pt x="994" y="1974"/>
                </a:lnTo>
                <a:lnTo>
                  <a:pt x="1030" y="1959"/>
                </a:lnTo>
                <a:lnTo>
                  <a:pt x="1069" y="1946"/>
                </a:lnTo>
                <a:lnTo>
                  <a:pt x="1110" y="1933"/>
                </a:lnTo>
                <a:lnTo>
                  <a:pt x="1150" y="1923"/>
                </a:lnTo>
                <a:lnTo>
                  <a:pt x="1195" y="1915"/>
                </a:lnTo>
                <a:lnTo>
                  <a:pt x="1239" y="1908"/>
                </a:lnTo>
                <a:lnTo>
                  <a:pt x="1286" y="1905"/>
                </a:lnTo>
                <a:lnTo>
                  <a:pt x="1334" y="1904"/>
                </a:lnTo>
                <a:lnTo>
                  <a:pt x="1368" y="1904"/>
                </a:lnTo>
                <a:lnTo>
                  <a:pt x="1402" y="1905"/>
                </a:lnTo>
                <a:lnTo>
                  <a:pt x="1434" y="1908"/>
                </a:lnTo>
                <a:lnTo>
                  <a:pt x="1466" y="1911"/>
                </a:lnTo>
                <a:lnTo>
                  <a:pt x="1497" y="1915"/>
                </a:lnTo>
                <a:lnTo>
                  <a:pt x="1527" y="1920"/>
                </a:lnTo>
                <a:lnTo>
                  <a:pt x="1556" y="1925"/>
                </a:lnTo>
                <a:lnTo>
                  <a:pt x="1586" y="1932"/>
                </a:lnTo>
                <a:lnTo>
                  <a:pt x="1613" y="1939"/>
                </a:lnTo>
                <a:lnTo>
                  <a:pt x="1640" y="1947"/>
                </a:lnTo>
                <a:lnTo>
                  <a:pt x="1667" y="1956"/>
                </a:lnTo>
                <a:lnTo>
                  <a:pt x="1691" y="1967"/>
                </a:lnTo>
                <a:lnTo>
                  <a:pt x="1715" y="1978"/>
                </a:lnTo>
                <a:lnTo>
                  <a:pt x="1738" y="1990"/>
                </a:lnTo>
                <a:lnTo>
                  <a:pt x="1761" y="2003"/>
                </a:lnTo>
                <a:lnTo>
                  <a:pt x="1781" y="2017"/>
                </a:lnTo>
                <a:lnTo>
                  <a:pt x="1801" y="2032"/>
                </a:lnTo>
                <a:lnTo>
                  <a:pt x="1820" y="2048"/>
                </a:lnTo>
                <a:lnTo>
                  <a:pt x="1838" y="2065"/>
                </a:lnTo>
                <a:lnTo>
                  <a:pt x="1855" y="2084"/>
                </a:lnTo>
                <a:lnTo>
                  <a:pt x="1870" y="2103"/>
                </a:lnTo>
                <a:lnTo>
                  <a:pt x="1885" y="2123"/>
                </a:lnTo>
                <a:lnTo>
                  <a:pt x="1898" y="2143"/>
                </a:lnTo>
                <a:lnTo>
                  <a:pt x="1910" y="2166"/>
                </a:lnTo>
                <a:lnTo>
                  <a:pt x="1921" y="2189"/>
                </a:lnTo>
                <a:lnTo>
                  <a:pt x="1930" y="2213"/>
                </a:lnTo>
                <a:lnTo>
                  <a:pt x="1938" y="2239"/>
                </a:lnTo>
                <a:lnTo>
                  <a:pt x="1944" y="2264"/>
                </a:lnTo>
                <a:lnTo>
                  <a:pt x="1949" y="2293"/>
                </a:lnTo>
                <a:lnTo>
                  <a:pt x="1953" y="2321"/>
                </a:lnTo>
                <a:lnTo>
                  <a:pt x="1955" y="2349"/>
                </a:lnTo>
                <a:lnTo>
                  <a:pt x="1956" y="2380"/>
                </a:lnTo>
                <a:lnTo>
                  <a:pt x="1955" y="2418"/>
                </a:lnTo>
                <a:lnTo>
                  <a:pt x="1951" y="2454"/>
                </a:lnTo>
                <a:lnTo>
                  <a:pt x="1945" y="2488"/>
                </a:lnTo>
                <a:lnTo>
                  <a:pt x="1937" y="2519"/>
                </a:lnTo>
                <a:lnTo>
                  <a:pt x="1926" y="2548"/>
                </a:lnTo>
                <a:lnTo>
                  <a:pt x="1916" y="2575"/>
                </a:lnTo>
                <a:lnTo>
                  <a:pt x="1901" y="2601"/>
                </a:lnTo>
                <a:lnTo>
                  <a:pt x="1885" y="2625"/>
                </a:lnTo>
                <a:lnTo>
                  <a:pt x="1869" y="2648"/>
                </a:lnTo>
                <a:lnTo>
                  <a:pt x="1850" y="2668"/>
                </a:lnTo>
                <a:lnTo>
                  <a:pt x="1830" y="2687"/>
                </a:lnTo>
                <a:lnTo>
                  <a:pt x="1808" y="2704"/>
                </a:lnTo>
                <a:lnTo>
                  <a:pt x="1786" y="2721"/>
                </a:lnTo>
                <a:lnTo>
                  <a:pt x="1764" y="2737"/>
                </a:lnTo>
                <a:lnTo>
                  <a:pt x="1739" y="2750"/>
                </a:lnTo>
                <a:lnTo>
                  <a:pt x="1714" y="2764"/>
                </a:lnTo>
                <a:lnTo>
                  <a:pt x="1743" y="2772"/>
                </a:lnTo>
                <a:lnTo>
                  <a:pt x="1773" y="2784"/>
                </a:lnTo>
                <a:lnTo>
                  <a:pt x="1801" y="2796"/>
                </a:lnTo>
                <a:lnTo>
                  <a:pt x="1830" y="2811"/>
                </a:lnTo>
                <a:lnTo>
                  <a:pt x="1856" y="2828"/>
                </a:lnTo>
                <a:lnTo>
                  <a:pt x="1882" y="2847"/>
                </a:lnTo>
                <a:lnTo>
                  <a:pt x="1905" y="2869"/>
                </a:lnTo>
                <a:lnTo>
                  <a:pt x="1928" y="2891"/>
                </a:lnTo>
                <a:lnTo>
                  <a:pt x="1938" y="2905"/>
                </a:lnTo>
                <a:lnTo>
                  <a:pt x="1948" y="2918"/>
                </a:lnTo>
                <a:lnTo>
                  <a:pt x="1957" y="2932"/>
                </a:lnTo>
                <a:lnTo>
                  <a:pt x="1965" y="2947"/>
                </a:lnTo>
                <a:lnTo>
                  <a:pt x="1982" y="2978"/>
                </a:lnTo>
                <a:lnTo>
                  <a:pt x="1995" y="3011"/>
                </a:lnTo>
                <a:lnTo>
                  <a:pt x="2002" y="3029"/>
                </a:lnTo>
                <a:lnTo>
                  <a:pt x="2007" y="3046"/>
                </a:lnTo>
                <a:lnTo>
                  <a:pt x="2011" y="3066"/>
                </a:lnTo>
                <a:lnTo>
                  <a:pt x="2015" y="3085"/>
                </a:lnTo>
                <a:lnTo>
                  <a:pt x="2018" y="3107"/>
                </a:lnTo>
                <a:lnTo>
                  <a:pt x="2019" y="3127"/>
                </a:lnTo>
                <a:lnTo>
                  <a:pt x="2021" y="3150"/>
                </a:lnTo>
                <a:lnTo>
                  <a:pt x="2022" y="3171"/>
                </a:lnTo>
                <a:close/>
                <a:moveTo>
                  <a:pt x="2296" y="3707"/>
                </a:moveTo>
                <a:lnTo>
                  <a:pt x="2296" y="3419"/>
                </a:lnTo>
                <a:lnTo>
                  <a:pt x="2704" y="3419"/>
                </a:lnTo>
                <a:lnTo>
                  <a:pt x="2704" y="2407"/>
                </a:lnTo>
                <a:lnTo>
                  <a:pt x="2331" y="2407"/>
                </a:lnTo>
                <a:lnTo>
                  <a:pt x="2331" y="2168"/>
                </a:lnTo>
                <a:lnTo>
                  <a:pt x="2380" y="2165"/>
                </a:lnTo>
                <a:lnTo>
                  <a:pt x="2425" y="2161"/>
                </a:lnTo>
                <a:lnTo>
                  <a:pt x="2467" y="2155"/>
                </a:lnTo>
                <a:lnTo>
                  <a:pt x="2505" y="2150"/>
                </a:lnTo>
                <a:lnTo>
                  <a:pt x="2540" y="2142"/>
                </a:lnTo>
                <a:lnTo>
                  <a:pt x="2572" y="2131"/>
                </a:lnTo>
                <a:lnTo>
                  <a:pt x="2602" y="2120"/>
                </a:lnTo>
                <a:lnTo>
                  <a:pt x="2629" y="2108"/>
                </a:lnTo>
                <a:lnTo>
                  <a:pt x="2653" y="2092"/>
                </a:lnTo>
                <a:lnTo>
                  <a:pt x="2674" y="2076"/>
                </a:lnTo>
                <a:lnTo>
                  <a:pt x="2693" y="2057"/>
                </a:lnTo>
                <a:lnTo>
                  <a:pt x="2709" y="2036"/>
                </a:lnTo>
                <a:lnTo>
                  <a:pt x="2724" y="2013"/>
                </a:lnTo>
                <a:lnTo>
                  <a:pt x="2736" y="1987"/>
                </a:lnTo>
                <a:lnTo>
                  <a:pt x="2748" y="1960"/>
                </a:lnTo>
                <a:lnTo>
                  <a:pt x="2756" y="1931"/>
                </a:lnTo>
                <a:lnTo>
                  <a:pt x="3062" y="1931"/>
                </a:lnTo>
                <a:lnTo>
                  <a:pt x="3062" y="3419"/>
                </a:lnTo>
                <a:lnTo>
                  <a:pt x="3432" y="3419"/>
                </a:lnTo>
                <a:lnTo>
                  <a:pt x="3432" y="3707"/>
                </a:lnTo>
                <a:lnTo>
                  <a:pt x="2296" y="3707"/>
                </a:lnTo>
                <a:close/>
                <a:moveTo>
                  <a:pt x="4146" y="237"/>
                </a:moveTo>
                <a:lnTo>
                  <a:pt x="4146" y="1550"/>
                </a:lnTo>
                <a:lnTo>
                  <a:pt x="0" y="1549"/>
                </a:lnTo>
                <a:lnTo>
                  <a:pt x="0" y="237"/>
                </a:lnTo>
                <a:lnTo>
                  <a:pt x="860" y="237"/>
                </a:lnTo>
                <a:lnTo>
                  <a:pt x="860" y="857"/>
                </a:lnTo>
                <a:lnTo>
                  <a:pt x="860" y="879"/>
                </a:lnTo>
                <a:lnTo>
                  <a:pt x="864" y="900"/>
                </a:lnTo>
                <a:lnTo>
                  <a:pt x="869" y="920"/>
                </a:lnTo>
                <a:lnTo>
                  <a:pt x="876" y="940"/>
                </a:lnTo>
                <a:lnTo>
                  <a:pt x="885" y="958"/>
                </a:lnTo>
                <a:lnTo>
                  <a:pt x="896" y="977"/>
                </a:lnTo>
                <a:lnTo>
                  <a:pt x="908" y="993"/>
                </a:lnTo>
                <a:lnTo>
                  <a:pt x="921" y="1008"/>
                </a:lnTo>
                <a:lnTo>
                  <a:pt x="938" y="1021"/>
                </a:lnTo>
                <a:lnTo>
                  <a:pt x="954" y="1033"/>
                </a:lnTo>
                <a:lnTo>
                  <a:pt x="971" y="1044"/>
                </a:lnTo>
                <a:lnTo>
                  <a:pt x="990" y="1054"/>
                </a:lnTo>
                <a:lnTo>
                  <a:pt x="1009" y="1060"/>
                </a:lnTo>
                <a:lnTo>
                  <a:pt x="1030" y="1066"/>
                </a:lnTo>
                <a:lnTo>
                  <a:pt x="1051" y="1070"/>
                </a:lnTo>
                <a:lnTo>
                  <a:pt x="1073" y="1071"/>
                </a:lnTo>
                <a:lnTo>
                  <a:pt x="1099" y="1071"/>
                </a:lnTo>
                <a:lnTo>
                  <a:pt x="1121" y="1070"/>
                </a:lnTo>
                <a:lnTo>
                  <a:pt x="1142" y="1066"/>
                </a:lnTo>
                <a:lnTo>
                  <a:pt x="1164" y="1060"/>
                </a:lnTo>
                <a:lnTo>
                  <a:pt x="1182" y="1054"/>
                </a:lnTo>
                <a:lnTo>
                  <a:pt x="1201" y="1044"/>
                </a:lnTo>
                <a:lnTo>
                  <a:pt x="1219" y="1033"/>
                </a:lnTo>
                <a:lnTo>
                  <a:pt x="1235" y="1021"/>
                </a:lnTo>
                <a:lnTo>
                  <a:pt x="1251" y="1008"/>
                </a:lnTo>
                <a:lnTo>
                  <a:pt x="1265" y="993"/>
                </a:lnTo>
                <a:lnTo>
                  <a:pt x="1277" y="977"/>
                </a:lnTo>
                <a:lnTo>
                  <a:pt x="1287" y="958"/>
                </a:lnTo>
                <a:lnTo>
                  <a:pt x="1297" y="940"/>
                </a:lnTo>
                <a:lnTo>
                  <a:pt x="1304" y="920"/>
                </a:lnTo>
                <a:lnTo>
                  <a:pt x="1309" y="900"/>
                </a:lnTo>
                <a:lnTo>
                  <a:pt x="1312" y="879"/>
                </a:lnTo>
                <a:lnTo>
                  <a:pt x="1313" y="857"/>
                </a:lnTo>
                <a:lnTo>
                  <a:pt x="1313" y="237"/>
                </a:lnTo>
                <a:lnTo>
                  <a:pt x="2802" y="237"/>
                </a:lnTo>
                <a:lnTo>
                  <a:pt x="2802" y="857"/>
                </a:lnTo>
                <a:lnTo>
                  <a:pt x="2803" y="879"/>
                </a:lnTo>
                <a:lnTo>
                  <a:pt x="2807" y="900"/>
                </a:lnTo>
                <a:lnTo>
                  <a:pt x="2813" y="920"/>
                </a:lnTo>
                <a:lnTo>
                  <a:pt x="2820" y="940"/>
                </a:lnTo>
                <a:lnTo>
                  <a:pt x="2829" y="958"/>
                </a:lnTo>
                <a:lnTo>
                  <a:pt x="2840" y="977"/>
                </a:lnTo>
                <a:lnTo>
                  <a:pt x="2852" y="993"/>
                </a:lnTo>
                <a:lnTo>
                  <a:pt x="2865" y="1008"/>
                </a:lnTo>
                <a:lnTo>
                  <a:pt x="2880" y="1021"/>
                </a:lnTo>
                <a:lnTo>
                  <a:pt x="2898" y="1033"/>
                </a:lnTo>
                <a:lnTo>
                  <a:pt x="2915" y="1044"/>
                </a:lnTo>
                <a:lnTo>
                  <a:pt x="2934" y="1054"/>
                </a:lnTo>
                <a:lnTo>
                  <a:pt x="2953" y="1060"/>
                </a:lnTo>
                <a:lnTo>
                  <a:pt x="2973" y="1066"/>
                </a:lnTo>
                <a:lnTo>
                  <a:pt x="2994" y="1070"/>
                </a:lnTo>
                <a:lnTo>
                  <a:pt x="3016" y="1071"/>
                </a:lnTo>
                <a:lnTo>
                  <a:pt x="3043" y="1071"/>
                </a:lnTo>
                <a:lnTo>
                  <a:pt x="3064" y="1070"/>
                </a:lnTo>
                <a:lnTo>
                  <a:pt x="3086" y="1066"/>
                </a:lnTo>
                <a:lnTo>
                  <a:pt x="3106" y="1060"/>
                </a:lnTo>
                <a:lnTo>
                  <a:pt x="3126" y="1054"/>
                </a:lnTo>
                <a:lnTo>
                  <a:pt x="3145" y="1044"/>
                </a:lnTo>
                <a:lnTo>
                  <a:pt x="3163" y="1033"/>
                </a:lnTo>
                <a:lnTo>
                  <a:pt x="3179" y="1021"/>
                </a:lnTo>
                <a:lnTo>
                  <a:pt x="3194" y="1008"/>
                </a:lnTo>
                <a:lnTo>
                  <a:pt x="3208" y="993"/>
                </a:lnTo>
                <a:lnTo>
                  <a:pt x="3220" y="977"/>
                </a:lnTo>
                <a:lnTo>
                  <a:pt x="3231" y="958"/>
                </a:lnTo>
                <a:lnTo>
                  <a:pt x="3241" y="940"/>
                </a:lnTo>
                <a:lnTo>
                  <a:pt x="3247" y="920"/>
                </a:lnTo>
                <a:lnTo>
                  <a:pt x="3253" y="900"/>
                </a:lnTo>
                <a:lnTo>
                  <a:pt x="3255" y="879"/>
                </a:lnTo>
                <a:lnTo>
                  <a:pt x="3257" y="857"/>
                </a:lnTo>
                <a:lnTo>
                  <a:pt x="3257" y="237"/>
                </a:lnTo>
                <a:lnTo>
                  <a:pt x="4146" y="237"/>
                </a:lnTo>
                <a:close/>
                <a:moveTo>
                  <a:pt x="1073" y="0"/>
                </a:moveTo>
                <a:lnTo>
                  <a:pt x="1099" y="0"/>
                </a:lnTo>
                <a:lnTo>
                  <a:pt x="1110" y="1"/>
                </a:lnTo>
                <a:lnTo>
                  <a:pt x="1121" y="3"/>
                </a:lnTo>
                <a:lnTo>
                  <a:pt x="1131" y="5"/>
                </a:lnTo>
                <a:lnTo>
                  <a:pt x="1141" y="9"/>
                </a:lnTo>
                <a:lnTo>
                  <a:pt x="1150" y="13"/>
                </a:lnTo>
                <a:lnTo>
                  <a:pt x="1158" y="19"/>
                </a:lnTo>
                <a:lnTo>
                  <a:pt x="1168" y="26"/>
                </a:lnTo>
                <a:lnTo>
                  <a:pt x="1174" y="32"/>
                </a:lnTo>
                <a:lnTo>
                  <a:pt x="1181" y="39"/>
                </a:lnTo>
                <a:lnTo>
                  <a:pt x="1188" y="47"/>
                </a:lnTo>
                <a:lnTo>
                  <a:pt x="1193" y="57"/>
                </a:lnTo>
                <a:lnTo>
                  <a:pt x="1197" y="66"/>
                </a:lnTo>
                <a:lnTo>
                  <a:pt x="1201" y="75"/>
                </a:lnTo>
                <a:lnTo>
                  <a:pt x="1204" y="86"/>
                </a:lnTo>
                <a:lnTo>
                  <a:pt x="1205" y="96"/>
                </a:lnTo>
                <a:lnTo>
                  <a:pt x="1205" y="108"/>
                </a:lnTo>
                <a:lnTo>
                  <a:pt x="1205" y="857"/>
                </a:lnTo>
                <a:lnTo>
                  <a:pt x="1205" y="868"/>
                </a:lnTo>
                <a:lnTo>
                  <a:pt x="1204" y="879"/>
                </a:lnTo>
                <a:lnTo>
                  <a:pt x="1201" y="888"/>
                </a:lnTo>
                <a:lnTo>
                  <a:pt x="1197" y="897"/>
                </a:lnTo>
                <a:lnTo>
                  <a:pt x="1193" y="907"/>
                </a:lnTo>
                <a:lnTo>
                  <a:pt x="1188" y="916"/>
                </a:lnTo>
                <a:lnTo>
                  <a:pt x="1181" y="924"/>
                </a:lnTo>
                <a:lnTo>
                  <a:pt x="1174" y="931"/>
                </a:lnTo>
                <a:lnTo>
                  <a:pt x="1168" y="939"/>
                </a:lnTo>
                <a:lnTo>
                  <a:pt x="1158" y="945"/>
                </a:lnTo>
                <a:lnTo>
                  <a:pt x="1150" y="950"/>
                </a:lnTo>
                <a:lnTo>
                  <a:pt x="1141" y="954"/>
                </a:lnTo>
                <a:lnTo>
                  <a:pt x="1131" y="958"/>
                </a:lnTo>
                <a:lnTo>
                  <a:pt x="1121" y="961"/>
                </a:lnTo>
                <a:lnTo>
                  <a:pt x="1110" y="962"/>
                </a:lnTo>
                <a:lnTo>
                  <a:pt x="1099" y="963"/>
                </a:lnTo>
                <a:lnTo>
                  <a:pt x="1073" y="963"/>
                </a:lnTo>
                <a:lnTo>
                  <a:pt x="1063" y="962"/>
                </a:lnTo>
                <a:lnTo>
                  <a:pt x="1052" y="961"/>
                </a:lnTo>
                <a:lnTo>
                  <a:pt x="1041" y="958"/>
                </a:lnTo>
                <a:lnTo>
                  <a:pt x="1032" y="954"/>
                </a:lnTo>
                <a:lnTo>
                  <a:pt x="1022" y="950"/>
                </a:lnTo>
                <a:lnTo>
                  <a:pt x="1013" y="945"/>
                </a:lnTo>
                <a:lnTo>
                  <a:pt x="1005" y="939"/>
                </a:lnTo>
                <a:lnTo>
                  <a:pt x="998" y="931"/>
                </a:lnTo>
                <a:lnTo>
                  <a:pt x="991" y="924"/>
                </a:lnTo>
                <a:lnTo>
                  <a:pt x="985" y="916"/>
                </a:lnTo>
                <a:lnTo>
                  <a:pt x="979" y="907"/>
                </a:lnTo>
                <a:lnTo>
                  <a:pt x="975" y="897"/>
                </a:lnTo>
                <a:lnTo>
                  <a:pt x="971" y="888"/>
                </a:lnTo>
                <a:lnTo>
                  <a:pt x="969" y="879"/>
                </a:lnTo>
                <a:lnTo>
                  <a:pt x="967" y="868"/>
                </a:lnTo>
                <a:lnTo>
                  <a:pt x="967" y="857"/>
                </a:lnTo>
                <a:lnTo>
                  <a:pt x="967" y="108"/>
                </a:lnTo>
                <a:lnTo>
                  <a:pt x="967" y="96"/>
                </a:lnTo>
                <a:lnTo>
                  <a:pt x="969" y="86"/>
                </a:lnTo>
                <a:lnTo>
                  <a:pt x="971" y="75"/>
                </a:lnTo>
                <a:lnTo>
                  <a:pt x="975" y="66"/>
                </a:lnTo>
                <a:lnTo>
                  <a:pt x="979" y="57"/>
                </a:lnTo>
                <a:lnTo>
                  <a:pt x="985" y="47"/>
                </a:lnTo>
                <a:lnTo>
                  <a:pt x="991" y="39"/>
                </a:lnTo>
                <a:lnTo>
                  <a:pt x="998" y="32"/>
                </a:lnTo>
                <a:lnTo>
                  <a:pt x="1005" y="26"/>
                </a:lnTo>
                <a:lnTo>
                  <a:pt x="1013" y="19"/>
                </a:lnTo>
                <a:lnTo>
                  <a:pt x="1022" y="13"/>
                </a:lnTo>
                <a:lnTo>
                  <a:pt x="1032" y="9"/>
                </a:lnTo>
                <a:lnTo>
                  <a:pt x="1041" y="5"/>
                </a:lnTo>
                <a:lnTo>
                  <a:pt x="1052" y="3"/>
                </a:lnTo>
                <a:lnTo>
                  <a:pt x="1063" y="1"/>
                </a:lnTo>
                <a:lnTo>
                  <a:pt x="1073" y="0"/>
                </a:lnTo>
                <a:close/>
                <a:moveTo>
                  <a:pt x="3016" y="0"/>
                </a:moveTo>
                <a:lnTo>
                  <a:pt x="3043" y="0"/>
                </a:lnTo>
                <a:lnTo>
                  <a:pt x="3054" y="1"/>
                </a:lnTo>
                <a:lnTo>
                  <a:pt x="3064" y="3"/>
                </a:lnTo>
                <a:lnTo>
                  <a:pt x="3075" y="5"/>
                </a:lnTo>
                <a:lnTo>
                  <a:pt x="3085" y="9"/>
                </a:lnTo>
                <a:lnTo>
                  <a:pt x="3094" y="13"/>
                </a:lnTo>
                <a:lnTo>
                  <a:pt x="3102" y="19"/>
                </a:lnTo>
                <a:lnTo>
                  <a:pt x="3110" y="26"/>
                </a:lnTo>
                <a:lnTo>
                  <a:pt x="3118" y="32"/>
                </a:lnTo>
                <a:lnTo>
                  <a:pt x="3125" y="39"/>
                </a:lnTo>
                <a:lnTo>
                  <a:pt x="3132" y="47"/>
                </a:lnTo>
                <a:lnTo>
                  <a:pt x="3137" y="57"/>
                </a:lnTo>
                <a:lnTo>
                  <a:pt x="3141" y="66"/>
                </a:lnTo>
                <a:lnTo>
                  <a:pt x="3145" y="75"/>
                </a:lnTo>
                <a:lnTo>
                  <a:pt x="3146" y="86"/>
                </a:lnTo>
                <a:lnTo>
                  <a:pt x="3149" y="96"/>
                </a:lnTo>
                <a:lnTo>
                  <a:pt x="3149" y="108"/>
                </a:lnTo>
                <a:lnTo>
                  <a:pt x="3149" y="857"/>
                </a:lnTo>
                <a:lnTo>
                  <a:pt x="3149" y="868"/>
                </a:lnTo>
                <a:lnTo>
                  <a:pt x="3146" y="879"/>
                </a:lnTo>
                <a:lnTo>
                  <a:pt x="3145" y="888"/>
                </a:lnTo>
                <a:lnTo>
                  <a:pt x="3141" y="897"/>
                </a:lnTo>
                <a:lnTo>
                  <a:pt x="3137" y="907"/>
                </a:lnTo>
                <a:lnTo>
                  <a:pt x="3132" y="916"/>
                </a:lnTo>
                <a:lnTo>
                  <a:pt x="3125" y="924"/>
                </a:lnTo>
                <a:lnTo>
                  <a:pt x="3118" y="931"/>
                </a:lnTo>
                <a:lnTo>
                  <a:pt x="3110" y="939"/>
                </a:lnTo>
                <a:lnTo>
                  <a:pt x="3102" y="945"/>
                </a:lnTo>
                <a:lnTo>
                  <a:pt x="3094" y="950"/>
                </a:lnTo>
                <a:lnTo>
                  <a:pt x="3085" y="954"/>
                </a:lnTo>
                <a:lnTo>
                  <a:pt x="3075" y="958"/>
                </a:lnTo>
                <a:lnTo>
                  <a:pt x="3064" y="961"/>
                </a:lnTo>
                <a:lnTo>
                  <a:pt x="3054" y="962"/>
                </a:lnTo>
                <a:lnTo>
                  <a:pt x="3043" y="963"/>
                </a:lnTo>
                <a:lnTo>
                  <a:pt x="3016" y="963"/>
                </a:lnTo>
                <a:lnTo>
                  <a:pt x="3005" y="962"/>
                </a:lnTo>
                <a:lnTo>
                  <a:pt x="2996" y="961"/>
                </a:lnTo>
                <a:lnTo>
                  <a:pt x="2985" y="958"/>
                </a:lnTo>
                <a:lnTo>
                  <a:pt x="2976" y="954"/>
                </a:lnTo>
                <a:lnTo>
                  <a:pt x="2966" y="950"/>
                </a:lnTo>
                <a:lnTo>
                  <a:pt x="2957" y="945"/>
                </a:lnTo>
                <a:lnTo>
                  <a:pt x="2949" y="939"/>
                </a:lnTo>
                <a:lnTo>
                  <a:pt x="2942" y="931"/>
                </a:lnTo>
                <a:lnTo>
                  <a:pt x="2934" y="924"/>
                </a:lnTo>
                <a:lnTo>
                  <a:pt x="2929" y="916"/>
                </a:lnTo>
                <a:lnTo>
                  <a:pt x="2923" y="907"/>
                </a:lnTo>
                <a:lnTo>
                  <a:pt x="2919" y="897"/>
                </a:lnTo>
                <a:lnTo>
                  <a:pt x="2915" y="888"/>
                </a:lnTo>
                <a:lnTo>
                  <a:pt x="2912" y="879"/>
                </a:lnTo>
                <a:lnTo>
                  <a:pt x="2911" y="868"/>
                </a:lnTo>
                <a:lnTo>
                  <a:pt x="2910" y="857"/>
                </a:lnTo>
                <a:lnTo>
                  <a:pt x="2910" y="108"/>
                </a:lnTo>
                <a:lnTo>
                  <a:pt x="2911" y="96"/>
                </a:lnTo>
                <a:lnTo>
                  <a:pt x="2912" y="86"/>
                </a:lnTo>
                <a:lnTo>
                  <a:pt x="2915" y="75"/>
                </a:lnTo>
                <a:lnTo>
                  <a:pt x="2919" y="66"/>
                </a:lnTo>
                <a:lnTo>
                  <a:pt x="2923" y="57"/>
                </a:lnTo>
                <a:lnTo>
                  <a:pt x="2929" y="47"/>
                </a:lnTo>
                <a:lnTo>
                  <a:pt x="2934" y="39"/>
                </a:lnTo>
                <a:lnTo>
                  <a:pt x="2942" y="32"/>
                </a:lnTo>
                <a:lnTo>
                  <a:pt x="2949" y="26"/>
                </a:lnTo>
                <a:lnTo>
                  <a:pt x="2957" y="19"/>
                </a:lnTo>
                <a:lnTo>
                  <a:pt x="2966" y="13"/>
                </a:lnTo>
                <a:lnTo>
                  <a:pt x="2976" y="9"/>
                </a:lnTo>
                <a:lnTo>
                  <a:pt x="2985" y="5"/>
                </a:lnTo>
                <a:lnTo>
                  <a:pt x="2996" y="3"/>
                </a:lnTo>
                <a:lnTo>
                  <a:pt x="3005" y="1"/>
                </a:lnTo>
                <a:lnTo>
                  <a:pt x="3016" y="0"/>
                </a:lnTo>
                <a:close/>
              </a:path>
            </a:pathLst>
          </a:custGeom>
          <a:solidFill>
            <a:srgbClr val="00477F"/>
          </a:solidFill>
          <a:ln w="9525">
            <a:noFill/>
            <a:round/>
            <a:headEnd/>
            <a:tailEnd/>
          </a:ln>
        </p:spPr>
        <p:txBody>
          <a:bodyPr lIns="79926" tIns="39963" rIns="79926" bIns="39963"/>
          <a:lstStyle/>
          <a:p>
            <a:endParaRPr lang="de-DE"/>
          </a:p>
        </p:txBody>
      </p:sp>
      <p:sp>
        <p:nvSpPr>
          <p:cNvPr id="491" name="Rectangle 490"/>
          <p:cNvSpPr/>
          <p:nvPr/>
        </p:nvSpPr>
        <p:spPr>
          <a:xfrm>
            <a:off x="3288989" y="1742464"/>
            <a:ext cx="2120016" cy="307001"/>
          </a:xfrm>
          <a:prstGeom prst="rect">
            <a:avLst/>
          </a:prstGeom>
        </p:spPr>
        <p:txBody>
          <a:bodyPr wrap="square" lIns="79926" tIns="39963" rIns="79926" bIns="39963">
            <a:spAutoFit/>
          </a:bodyPr>
          <a:lstStyle/>
          <a:p>
            <a:r>
              <a:rPr lang="fr-FR" sz="1400" b="1" kern="0" dirty="0">
                <a:solidFill>
                  <a:srgbClr val="00477F"/>
                </a:solidFill>
                <a:cs typeface="Arial" panose="020B0604020202020204" pitchFamily="34" charset="0"/>
              </a:rPr>
              <a:t>Juin/septembre</a:t>
            </a:r>
          </a:p>
        </p:txBody>
      </p:sp>
      <p:sp>
        <p:nvSpPr>
          <p:cNvPr id="492" name="Line 12"/>
          <p:cNvSpPr>
            <a:spLocks noChangeShapeType="1"/>
          </p:cNvSpPr>
          <p:nvPr/>
        </p:nvSpPr>
        <p:spPr bwMode="gray">
          <a:xfrm flipV="1">
            <a:off x="7533898" y="3028751"/>
            <a:ext cx="0" cy="529402"/>
          </a:xfrm>
          <a:prstGeom prst="line">
            <a:avLst/>
          </a:prstGeom>
          <a:solidFill>
            <a:srgbClr val="FFFFFF"/>
          </a:solidFill>
          <a:ln>
            <a:solidFill>
              <a:srgbClr val="3C729D"/>
            </a:solidFill>
            <a:prstDash val="dash"/>
          </a:ln>
        </p:spPr>
        <p:txBody>
          <a:bodyPr vert="horz" wrap="square" lIns="39963" tIns="39963" rIns="39963" bIns="39963" rtlCol="0">
            <a:spAutoFit/>
          </a:bodyPr>
          <a:lstStyle/>
          <a:p>
            <a:pPr marL="159579" indent="-159579" defTabSz="237292">
              <a:lnSpc>
                <a:spcPts val="1127"/>
              </a:lnSpc>
              <a:spcBef>
                <a:spcPts val="757"/>
              </a:spcBef>
              <a:buClr>
                <a:srgbClr val="FFD200"/>
              </a:buClr>
              <a:buSzPct val="75000"/>
              <a:buFont typeface="Wingdings 3" panose="05040102010807070707" pitchFamily="18" charset="2"/>
              <a:buChar char=""/>
              <a:defRPr/>
            </a:pPr>
            <a:endParaRPr lang="fr-FR" sz="1100" kern="0" dirty="0">
              <a:solidFill>
                <a:srgbClr val="646464"/>
              </a:solidFill>
              <a:cs typeface="Arial" panose="020B0604020202020204" pitchFamily="34" charset="0"/>
            </a:endParaRPr>
          </a:p>
        </p:txBody>
      </p:sp>
      <p:sp>
        <p:nvSpPr>
          <p:cNvPr id="493" name="Rectangle 492"/>
          <p:cNvSpPr/>
          <p:nvPr/>
        </p:nvSpPr>
        <p:spPr>
          <a:xfrm>
            <a:off x="5811190" y="1832476"/>
            <a:ext cx="2804771" cy="911703"/>
          </a:xfrm>
          <a:prstGeom prst="rect">
            <a:avLst/>
          </a:prstGeom>
          <a:solidFill>
            <a:srgbClr val="F2F2F2"/>
          </a:solidFill>
        </p:spPr>
        <p:txBody>
          <a:bodyPr wrap="square" lIns="79926" tIns="39963" rIns="79926" bIns="39963">
            <a:spAutoFit/>
          </a:bodyPr>
          <a:lstStyle/>
          <a:p>
            <a:r>
              <a:rPr lang="fr-FR" b="1" kern="0" dirty="0">
                <a:solidFill>
                  <a:srgbClr val="009800"/>
                </a:solidFill>
                <a:cs typeface="Arial" panose="020B0604020202020204" pitchFamily="34" charset="0"/>
              </a:rPr>
              <a:t>Généralisation de la création dans les accueils de CPAM</a:t>
            </a:r>
          </a:p>
        </p:txBody>
      </p:sp>
      <p:sp>
        <p:nvSpPr>
          <p:cNvPr id="494" name="Rechteck 106"/>
          <p:cNvSpPr/>
          <p:nvPr/>
        </p:nvSpPr>
        <p:spPr bwMode="gray">
          <a:xfrm>
            <a:off x="5811190" y="2670546"/>
            <a:ext cx="2804771" cy="921004"/>
          </a:xfrm>
          <a:prstGeom prst="rect">
            <a:avLst/>
          </a:prstGeom>
          <a:solidFill>
            <a:srgbClr val="F2F2F2"/>
          </a:solidFill>
        </p:spPr>
        <p:txBody>
          <a:bodyPr wrap="square" lIns="79926" tIns="39963" rIns="79926" bIns="39963">
            <a:spAutoFit/>
          </a:bodyPr>
          <a:lstStyle/>
          <a:p>
            <a:r>
              <a:rPr lang="fr-FR" sz="1000" dirty="0"/>
              <a:t>Possibilité de création en accueils pour l’ensemble des CPAM et sur tout le territoire national</a:t>
            </a:r>
          </a:p>
          <a:p>
            <a:endParaRPr lang="fr-FR" sz="400" dirty="0"/>
          </a:p>
          <a:p>
            <a:r>
              <a:rPr lang="fr-FR" sz="1000" b="1" u="sng" dirty="0"/>
              <a:t>Lancement de la campagne de communication nationale</a:t>
            </a:r>
          </a:p>
        </p:txBody>
      </p:sp>
      <p:sp>
        <p:nvSpPr>
          <p:cNvPr id="495" name="Oval 11"/>
          <p:cNvSpPr>
            <a:spLocks noChangeArrowheads="1"/>
          </p:cNvSpPr>
          <p:nvPr/>
        </p:nvSpPr>
        <p:spPr bwMode="gray">
          <a:xfrm>
            <a:off x="7460953" y="3553423"/>
            <a:ext cx="161613" cy="174186"/>
          </a:xfrm>
          <a:prstGeom prst="ellipse">
            <a:avLst/>
          </a:prstGeom>
          <a:solidFill>
            <a:srgbClr val="3C729D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lIns="85778" tIns="42889" rIns="85778" bIns="42889" anchor="ctr"/>
          <a:lstStyle/>
          <a:p>
            <a:pPr algn="ctr" defTabSz="799277">
              <a:lnSpc>
                <a:spcPts val="1127"/>
              </a:lnSpc>
              <a:defRPr/>
            </a:pPr>
            <a:endParaRPr lang="fr-FR" sz="1100" kern="0" dirty="0">
              <a:solidFill>
                <a:srgbClr val="646464"/>
              </a:solidFill>
              <a:cs typeface="Arial" panose="020B0604020202020204" pitchFamily="34" charset="0"/>
            </a:endParaRPr>
          </a:p>
        </p:txBody>
      </p:sp>
      <p:sp>
        <p:nvSpPr>
          <p:cNvPr id="496" name="Freeform 17"/>
          <p:cNvSpPr>
            <a:spLocks noChangeAspect="1" noEditPoints="1"/>
          </p:cNvSpPr>
          <p:nvPr/>
        </p:nvSpPr>
        <p:spPr bwMode="auto">
          <a:xfrm>
            <a:off x="5835352" y="1284364"/>
            <a:ext cx="306989" cy="373233"/>
          </a:xfrm>
          <a:custGeom>
            <a:avLst/>
            <a:gdLst>
              <a:gd name="T0" fmla="*/ 2147483647 w 4146"/>
              <a:gd name="T1" fmla="*/ 2147483647 h 4763"/>
              <a:gd name="T2" fmla="*/ 2147483647 w 4146"/>
              <a:gd name="T3" fmla="*/ 2147483647 h 4763"/>
              <a:gd name="T4" fmla="*/ 2147483647 w 4146"/>
              <a:gd name="T5" fmla="*/ 2147483647 h 4763"/>
              <a:gd name="T6" fmla="*/ 2147483647 w 4146"/>
              <a:gd name="T7" fmla="*/ 2147483647 h 4763"/>
              <a:gd name="T8" fmla="*/ 2147483647 w 4146"/>
              <a:gd name="T9" fmla="*/ 2147483647 h 4763"/>
              <a:gd name="T10" fmla="*/ 2147483647 w 4146"/>
              <a:gd name="T11" fmla="*/ 2147483647 h 4763"/>
              <a:gd name="T12" fmla="*/ 2147483647 w 4146"/>
              <a:gd name="T13" fmla="*/ 2147483647 h 4763"/>
              <a:gd name="T14" fmla="*/ 2147483647 w 4146"/>
              <a:gd name="T15" fmla="*/ 2147483647 h 4763"/>
              <a:gd name="T16" fmla="*/ 2147483647 w 4146"/>
              <a:gd name="T17" fmla="*/ 2147483647 h 4763"/>
              <a:gd name="T18" fmla="*/ 2147483647 w 4146"/>
              <a:gd name="T19" fmla="*/ 2147483647 h 4763"/>
              <a:gd name="T20" fmla="*/ 2147483647 w 4146"/>
              <a:gd name="T21" fmla="*/ 2147483647 h 4763"/>
              <a:gd name="T22" fmla="*/ 2147483647 w 4146"/>
              <a:gd name="T23" fmla="*/ 2147483647 h 4763"/>
              <a:gd name="T24" fmla="*/ 2147483647 w 4146"/>
              <a:gd name="T25" fmla="*/ 2147483647 h 4763"/>
              <a:gd name="T26" fmla="*/ 2147483647 w 4146"/>
              <a:gd name="T27" fmla="*/ 2147483647 h 4763"/>
              <a:gd name="T28" fmla="*/ 2147483647 w 4146"/>
              <a:gd name="T29" fmla="*/ 2147483647 h 4763"/>
              <a:gd name="T30" fmla="*/ 2147483647 w 4146"/>
              <a:gd name="T31" fmla="*/ 2147483647 h 4763"/>
              <a:gd name="T32" fmla="*/ 2147483647 w 4146"/>
              <a:gd name="T33" fmla="*/ 2147483647 h 4763"/>
              <a:gd name="T34" fmla="*/ 2147483647 w 4146"/>
              <a:gd name="T35" fmla="*/ 2147483647 h 4763"/>
              <a:gd name="T36" fmla="*/ 2147483647 w 4146"/>
              <a:gd name="T37" fmla="*/ 2147483647 h 4763"/>
              <a:gd name="T38" fmla="*/ 2147483647 w 4146"/>
              <a:gd name="T39" fmla="*/ 2147483647 h 4763"/>
              <a:gd name="T40" fmla="*/ 2147483647 w 4146"/>
              <a:gd name="T41" fmla="*/ 2147483647 h 4763"/>
              <a:gd name="T42" fmla="*/ 2147483647 w 4146"/>
              <a:gd name="T43" fmla="*/ 2147483647 h 4763"/>
              <a:gd name="T44" fmla="*/ 2147483647 w 4146"/>
              <a:gd name="T45" fmla="*/ 2147483647 h 4763"/>
              <a:gd name="T46" fmla="*/ 2147483647 w 4146"/>
              <a:gd name="T47" fmla="*/ 2147483647 h 4763"/>
              <a:gd name="T48" fmla="*/ 2147483647 w 4146"/>
              <a:gd name="T49" fmla="*/ 2147483647 h 4763"/>
              <a:gd name="T50" fmla="*/ 2147483647 w 4146"/>
              <a:gd name="T51" fmla="*/ 2147483647 h 4763"/>
              <a:gd name="T52" fmla="*/ 2147483647 w 4146"/>
              <a:gd name="T53" fmla="*/ 2147483647 h 4763"/>
              <a:gd name="T54" fmla="*/ 2147483647 w 4146"/>
              <a:gd name="T55" fmla="*/ 2147483647 h 4763"/>
              <a:gd name="T56" fmla="*/ 2147483647 w 4146"/>
              <a:gd name="T57" fmla="*/ 2147483647 h 4763"/>
              <a:gd name="T58" fmla="*/ 2147483647 w 4146"/>
              <a:gd name="T59" fmla="*/ 2147483647 h 4763"/>
              <a:gd name="T60" fmla="*/ 2147483647 w 4146"/>
              <a:gd name="T61" fmla="*/ 2147483647 h 4763"/>
              <a:gd name="T62" fmla="*/ 2147483647 w 4146"/>
              <a:gd name="T63" fmla="*/ 2147483647 h 4763"/>
              <a:gd name="T64" fmla="*/ 2147483647 w 4146"/>
              <a:gd name="T65" fmla="*/ 2147483647 h 4763"/>
              <a:gd name="T66" fmla="*/ 2147483647 w 4146"/>
              <a:gd name="T67" fmla="*/ 2147483647 h 4763"/>
              <a:gd name="T68" fmla="*/ 2147483647 w 4146"/>
              <a:gd name="T69" fmla="*/ 2147483647 h 4763"/>
              <a:gd name="T70" fmla="*/ 2147483647 w 4146"/>
              <a:gd name="T71" fmla="*/ 2147483647 h 4763"/>
              <a:gd name="T72" fmla="*/ 2147483647 w 4146"/>
              <a:gd name="T73" fmla="*/ 2147483647 h 4763"/>
              <a:gd name="T74" fmla="*/ 2147483647 w 4146"/>
              <a:gd name="T75" fmla="*/ 2147483647 h 4763"/>
              <a:gd name="T76" fmla="*/ 2147483647 w 4146"/>
              <a:gd name="T77" fmla="*/ 2147483647 h 4763"/>
              <a:gd name="T78" fmla="*/ 2147483647 w 4146"/>
              <a:gd name="T79" fmla="*/ 2147483647 h 4763"/>
              <a:gd name="T80" fmla="*/ 2147483647 w 4146"/>
              <a:gd name="T81" fmla="*/ 2147483647 h 4763"/>
              <a:gd name="T82" fmla="*/ 2147483647 w 4146"/>
              <a:gd name="T83" fmla="*/ 2147483647 h 4763"/>
              <a:gd name="T84" fmla="*/ 2147483647 w 4146"/>
              <a:gd name="T85" fmla="*/ 2147483647 h 4763"/>
              <a:gd name="T86" fmla="*/ 2147483647 w 4146"/>
              <a:gd name="T87" fmla="*/ 2147483647 h 4763"/>
              <a:gd name="T88" fmla="*/ 2147483647 w 4146"/>
              <a:gd name="T89" fmla="*/ 2147483647 h 4763"/>
              <a:gd name="T90" fmla="*/ 2147483647 w 4146"/>
              <a:gd name="T91" fmla="*/ 2147483647 h 4763"/>
              <a:gd name="T92" fmla="*/ 2147483647 w 4146"/>
              <a:gd name="T93" fmla="*/ 2147483647 h 4763"/>
              <a:gd name="T94" fmla="*/ 2147483647 w 4146"/>
              <a:gd name="T95" fmla="*/ 2147483647 h 4763"/>
              <a:gd name="T96" fmla="*/ 2147483647 w 4146"/>
              <a:gd name="T97" fmla="*/ 2147483647 h 4763"/>
              <a:gd name="T98" fmla="*/ 2147483647 w 4146"/>
              <a:gd name="T99" fmla="*/ 2147483647 h 4763"/>
              <a:gd name="T100" fmla="*/ 2147483647 w 4146"/>
              <a:gd name="T101" fmla="*/ 2147483647 h 4763"/>
              <a:gd name="T102" fmla="*/ 2147483647 w 4146"/>
              <a:gd name="T103" fmla="*/ 2147483647 h 4763"/>
              <a:gd name="T104" fmla="*/ 2147483647 w 4146"/>
              <a:gd name="T105" fmla="*/ 2147483647 h 4763"/>
              <a:gd name="T106" fmla="*/ 2147483647 w 4146"/>
              <a:gd name="T107" fmla="*/ 2147483647 h 4763"/>
              <a:gd name="T108" fmla="*/ 2147483647 w 4146"/>
              <a:gd name="T109" fmla="*/ 2147483647 h 4763"/>
              <a:gd name="T110" fmla="*/ 2147483647 w 4146"/>
              <a:gd name="T111" fmla="*/ 2147483647 h 4763"/>
              <a:gd name="T112" fmla="*/ 2147483647 w 4146"/>
              <a:gd name="T113" fmla="*/ 2147483647 h 4763"/>
              <a:gd name="T114" fmla="*/ 2147483647 w 4146"/>
              <a:gd name="T115" fmla="*/ 2147483647 h 4763"/>
              <a:gd name="T116" fmla="*/ 2147483647 w 4146"/>
              <a:gd name="T117" fmla="*/ 2147483647 h 4763"/>
              <a:gd name="T118" fmla="*/ 2147483647 w 4146"/>
              <a:gd name="T119" fmla="*/ 2147483647 h 4763"/>
              <a:gd name="T120" fmla="*/ 2147483647 w 4146"/>
              <a:gd name="T121" fmla="*/ 2147483647 h 4763"/>
              <a:gd name="T122" fmla="*/ 2147483647 w 4146"/>
              <a:gd name="T123" fmla="*/ 2147483647 h 476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146"/>
              <a:gd name="T187" fmla="*/ 0 h 4763"/>
              <a:gd name="T188" fmla="*/ 4146 w 4146"/>
              <a:gd name="T189" fmla="*/ 4763 h 476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146" h="4763">
                <a:moveTo>
                  <a:pt x="4046" y="4763"/>
                </a:moveTo>
                <a:lnTo>
                  <a:pt x="102" y="4763"/>
                </a:lnTo>
                <a:lnTo>
                  <a:pt x="102" y="1765"/>
                </a:lnTo>
                <a:lnTo>
                  <a:pt x="317" y="1765"/>
                </a:lnTo>
                <a:lnTo>
                  <a:pt x="317" y="4548"/>
                </a:lnTo>
                <a:lnTo>
                  <a:pt x="3200" y="4548"/>
                </a:lnTo>
                <a:lnTo>
                  <a:pt x="3200" y="3914"/>
                </a:lnTo>
                <a:lnTo>
                  <a:pt x="3827" y="3914"/>
                </a:lnTo>
                <a:lnTo>
                  <a:pt x="3829" y="3913"/>
                </a:lnTo>
                <a:lnTo>
                  <a:pt x="3827" y="1765"/>
                </a:lnTo>
                <a:lnTo>
                  <a:pt x="4042" y="1765"/>
                </a:lnTo>
                <a:lnTo>
                  <a:pt x="4046" y="4763"/>
                </a:lnTo>
                <a:close/>
                <a:moveTo>
                  <a:pt x="3826" y="4042"/>
                </a:moveTo>
                <a:lnTo>
                  <a:pt x="3308" y="4042"/>
                </a:lnTo>
                <a:lnTo>
                  <a:pt x="3308" y="4560"/>
                </a:lnTo>
                <a:lnTo>
                  <a:pt x="3826" y="4042"/>
                </a:lnTo>
                <a:close/>
                <a:moveTo>
                  <a:pt x="3481" y="4560"/>
                </a:moveTo>
                <a:lnTo>
                  <a:pt x="3831" y="4560"/>
                </a:lnTo>
                <a:lnTo>
                  <a:pt x="3831" y="4214"/>
                </a:lnTo>
                <a:lnTo>
                  <a:pt x="3481" y="4560"/>
                </a:lnTo>
                <a:close/>
                <a:moveTo>
                  <a:pt x="2022" y="3171"/>
                </a:moveTo>
                <a:lnTo>
                  <a:pt x="2022" y="3171"/>
                </a:lnTo>
                <a:lnTo>
                  <a:pt x="2021" y="3206"/>
                </a:lnTo>
                <a:lnTo>
                  <a:pt x="2019" y="3240"/>
                </a:lnTo>
                <a:lnTo>
                  <a:pt x="2015" y="3272"/>
                </a:lnTo>
                <a:lnTo>
                  <a:pt x="2010" y="3303"/>
                </a:lnTo>
                <a:lnTo>
                  <a:pt x="2003" y="3333"/>
                </a:lnTo>
                <a:lnTo>
                  <a:pt x="1995" y="3362"/>
                </a:lnTo>
                <a:lnTo>
                  <a:pt x="1986" y="3391"/>
                </a:lnTo>
                <a:lnTo>
                  <a:pt x="1975" y="3418"/>
                </a:lnTo>
                <a:lnTo>
                  <a:pt x="1961" y="3443"/>
                </a:lnTo>
                <a:lnTo>
                  <a:pt x="1948" y="3467"/>
                </a:lnTo>
                <a:lnTo>
                  <a:pt x="1933" y="3492"/>
                </a:lnTo>
                <a:lnTo>
                  <a:pt x="1917" y="3513"/>
                </a:lnTo>
                <a:lnTo>
                  <a:pt x="1899" y="3535"/>
                </a:lnTo>
                <a:lnTo>
                  <a:pt x="1881" y="3556"/>
                </a:lnTo>
                <a:lnTo>
                  <a:pt x="1860" y="3575"/>
                </a:lnTo>
                <a:lnTo>
                  <a:pt x="1838" y="3592"/>
                </a:lnTo>
                <a:lnTo>
                  <a:pt x="1816" y="3610"/>
                </a:lnTo>
                <a:lnTo>
                  <a:pt x="1792" y="3626"/>
                </a:lnTo>
                <a:lnTo>
                  <a:pt x="1766" y="3641"/>
                </a:lnTo>
                <a:lnTo>
                  <a:pt x="1741" y="3654"/>
                </a:lnTo>
                <a:lnTo>
                  <a:pt x="1714" y="3668"/>
                </a:lnTo>
                <a:lnTo>
                  <a:pt x="1684" y="3680"/>
                </a:lnTo>
                <a:lnTo>
                  <a:pt x="1655" y="3689"/>
                </a:lnTo>
                <a:lnTo>
                  <a:pt x="1624" y="3700"/>
                </a:lnTo>
                <a:lnTo>
                  <a:pt x="1591" y="3708"/>
                </a:lnTo>
                <a:lnTo>
                  <a:pt x="1559" y="3715"/>
                </a:lnTo>
                <a:lnTo>
                  <a:pt x="1524" y="3722"/>
                </a:lnTo>
                <a:lnTo>
                  <a:pt x="1489" y="3727"/>
                </a:lnTo>
                <a:lnTo>
                  <a:pt x="1453" y="3730"/>
                </a:lnTo>
                <a:lnTo>
                  <a:pt x="1417" y="3734"/>
                </a:lnTo>
                <a:lnTo>
                  <a:pt x="1378" y="3735"/>
                </a:lnTo>
                <a:lnTo>
                  <a:pt x="1339" y="3735"/>
                </a:lnTo>
                <a:lnTo>
                  <a:pt x="1289" y="3734"/>
                </a:lnTo>
                <a:lnTo>
                  <a:pt x="1239" y="3731"/>
                </a:lnTo>
                <a:lnTo>
                  <a:pt x="1191" y="3724"/>
                </a:lnTo>
                <a:lnTo>
                  <a:pt x="1145" y="3716"/>
                </a:lnTo>
                <a:lnTo>
                  <a:pt x="1099" y="3704"/>
                </a:lnTo>
                <a:lnTo>
                  <a:pt x="1056" y="3692"/>
                </a:lnTo>
                <a:lnTo>
                  <a:pt x="1013" y="3677"/>
                </a:lnTo>
                <a:lnTo>
                  <a:pt x="971" y="3660"/>
                </a:lnTo>
                <a:lnTo>
                  <a:pt x="932" y="3641"/>
                </a:lnTo>
                <a:lnTo>
                  <a:pt x="893" y="3621"/>
                </a:lnTo>
                <a:lnTo>
                  <a:pt x="857" y="3598"/>
                </a:lnTo>
                <a:lnTo>
                  <a:pt x="822" y="3575"/>
                </a:lnTo>
                <a:lnTo>
                  <a:pt x="787" y="3548"/>
                </a:lnTo>
                <a:lnTo>
                  <a:pt x="755" y="3521"/>
                </a:lnTo>
                <a:lnTo>
                  <a:pt x="722" y="3493"/>
                </a:lnTo>
                <a:lnTo>
                  <a:pt x="693" y="3463"/>
                </a:lnTo>
                <a:lnTo>
                  <a:pt x="908" y="3237"/>
                </a:lnTo>
                <a:lnTo>
                  <a:pt x="931" y="3259"/>
                </a:lnTo>
                <a:lnTo>
                  <a:pt x="955" y="3279"/>
                </a:lnTo>
                <a:lnTo>
                  <a:pt x="979" y="3299"/>
                </a:lnTo>
                <a:lnTo>
                  <a:pt x="1004" y="3317"/>
                </a:lnTo>
                <a:lnTo>
                  <a:pt x="1029" y="3334"/>
                </a:lnTo>
                <a:lnTo>
                  <a:pt x="1055" y="3350"/>
                </a:lnTo>
                <a:lnTo>
                  <a:pt x="1080" y="3365"/>
                </a:lnTo>
                <a:lnTo>
                  <a:pt x="1107" y="3379"/>
                </a:lnTo>
                <a:lnTo>
                  <a:pt x="1135" y="3391"/>
                </a:lnTo>
                <a:lnTo>
                  <a:pt x="1162" y="3401"/>
                </a:lnTo>
                <a:lnTo>
                  <a:pt x="1192" y="3411"/>
                </a:lnTo>
                <a:lnTo>
                  <a:pt x="1221" y="3418"/>
                </a:lnTo>
                <a:lnTo>
                  <a:pt x="1251" y="3423"/>
                </a:lnTo>
                <a:lnTo>
                  <a:pt x="1282" y="3427"/>
                </a:lnTo>
                <a:lnTo>
                  <a:pt x="1314" y="3430"/>
                </a:lnTo>
                <a:lnTo>
                  <a:pt x="1347" y="3431"/>
                </a:lnTo>
                <a:lnTo>
                  <a:pt x="1387" y="3430"/>
                </a:lnTo>
                <a:lnTo>
                  <a:pt x="1425" y="3427"/>
                </a:lnTo>
                <a:lnTo>
                  <a:pt x="1460" y="3422"/>
                </a:lnTo>
                <a:lnTo>
                  <a:pt x="1492" y="3415"/>
                </a:lnTo>
                <a:lnTo>
                  <a:pt x="1520" y="3405"/>
                </a:lnTo>
                <a:lnTo>
                  <a:pt x="1547" y="3393"/>
                </a:lnTo>
                <a:lnTo>
                  <a:pt x="1571" y="3380"/>
                </a:lnTo>
                <a:lnTo>
                  <a:pt x="1582" y="3373"/>
                </a:lnTo>
                <a:lnTo>
                  <a:pt x="1591" y="3365"/>
                </a:lnTo>
                <a:lnTo>
                  <a:pt x="1610" y="3348"/>
                </a:lnTo>
                <a:lnTo>
                  <a:pt x="1626" y="3329"/>
                </a:lnTo>
                <a:lnTo>
                  <a:pt x="1640" y="3307"/>
                </a:lnTo>
                <a:lnTo>
                  <a:pt x="1651" y="3284"/>
                </a:lnTo>
                <a:lnTo>
                  <a:pt x="1660" y="3260"/>
                </a:lnTo>
                <a:lnTo>
                  <a:pt x="1665" y="3235"/>
                </a:lnTo>
                <a:lnTo>
                  <a:pt x="1669" y="3206"/>
                </a:lnTo>
                <a:lnTo>
                  <a:pt x="1671" y="3177"/>
                </a:lnTo>
                <a:lnTo>
                  <a:pt x="1669" y="3147"/>
                </a:lnTo>
                <a:lnTo>
                  <a:pt x="1667" y="3120"/>
                </a:lnTo>
                <a:lnTo>
                  <a:pt x="1660" y="3093"/>
                </a:lnTo>
                <a:lnTo>
                  <a:pt x="1652" y="3069"/>
                </a:lnTo>
                <a:lnTo>
                  <a:pt x="1648" y="3057"/>
                </a:lnTo>
                <a:lnTo>
                  <a:pt x="1641" y="3046"/>
                </a:lnTo>
                <a:lnTo>
                  <a:pt x="1636" y="3035"/>
                </a:lnTo>
                <a:lnTo>
                  <a:pt x="1629" y="3025"/>
                </a:lnTo>
                <a:lnTo>
                  <a:pt x="1621" y="3015"/>
                </a:lnTo>
                <a:lnTo>
                  <a:pt x="1613" y="3007"/>
                </a:lnTo>
                <a:lnTo>
                  <a:pt x="1604" y="2999"/>
                </a:lnTo>
                <a:lnTo>
                  <a:pt x="1594" y="2991"/>
                </a:lnTo>
                <a:lnTo>
                  <a:pt x="1573" y="2976"/>
                </a:lnTo>
                <a:lnTo>
                  <a:pt x="1550" y="2964"/>
                </a:lnTo>
                <a:lnTo>
                  <a:pt x="1523" y="2953"/>
                </a:lnTo>
                <a:lnTo>
                  <a:pt x="1493" y="2944"/>
                </a:lnTo>
                <a:lnTo>
                  <a:pt x="1462" y="2937"/>
                </a:lnTo>
                <a:lnTo>
                  <a:pt x="1429" y="2932"/>
                </a:lnTo>
                <a:lnTo>
                  <a:pt x="1391" y="2929"/>
                </a:lnTo>
                <a:lnTo>
                  <a:pt x="1352" y="2928"/>
                </a:lnTo>
                <a:lnTo>
                  <a:pt x="1174" y="2928"/>
                </a:lnTo>
                <a:lnTo>
                  <a:pt x="1174" y="2637"/>
                </a:lnTo>
                <a:lnTo>
                  <a:pt x="1344" y="2637"/>
                </a:lnTo>
                <a:lnTo>
                  <a:pt x="1378" y="2636"/>
                </a:lnTo>
                <a:lnTo>
                  <a:pt x="1408" y="2633"/>
                </a:lnTo>
                <a:lnTo>
                  <a:pt x="1437" y="2629"/>
                </a:lnTo>
                <a:lnTo>
                  <a:pt x="1462" y="2622"/>
                </a:lnTo>
                <a:lnTo>
                  <a:pt x="1486" y="2614"/>
                </a:lnTo>
                <a:lnTo>
                  <a:pt x="1507" y="2605"/>
                </a:lnTo>
                <a:lnTo>
                  <a:pt x="1525" y="2594"/>
                </a:lnTo>
                <a:lnTo>
                  <a:pt x="1542" y="2581"/>
                </a:lnTo>
                <a:lnTo>
                  <a:pt x="1556" y="2566"/>
                </a:lnTo>
                <a:lnTo>
                  <a:pt x="1569" y="2550"/>
                </a:lnTo>
                <a:lnTo>
                  <a:pt x="1579" y="2532"/>
                </a:lnTo>
                <a:lnTo>
                  <a:pt x="1587" y="2512"/>
                </a:lnTo>
                <a:lnTo>
                  <a:pt x="1594" y="2492"/>
                </a:lnTo>
                <a:lnTo>
                  <a:pt x="1599" y="2469"/>
                </a:lnTo>
                <a:lnTo>
                  <a:pt x="1602" y="2445"/>
                </a:lnTo>
                <a:lnTo>
                  <a:pt x="1604" y="2419"/>
                </a:lnTo>
                <a:lnTo>
                  <a:pt x="1602" y="2395"/>
                </a:lnTo>
                <a:lnTo>
                  <a:pt x="1599" y="2372"/>
                </a:lnTo>
                <a:lnTo>
                  <a:pt x="1594" y="2351"/>
                </a:lnTo>
                <a:lnTo>
                  <a:pt x="1587" y="2330"/>
                </a:lnTo>
                <a:lnTo>
                  <a:pt x="1578" y="2312"/>
                </a:lnTo>
                <a:lnTo>
                  <a:pt x="1567" y="2294"/>
                </a:lnTo>
                <a:lnTo>
                  <a:pt x="1554" y="2278"/>
                </a:lnTo>
                <a:lnTo>
                  <a:pt x="1539" y="2263"/>
                </a:lnTo>
                <a:lnTo>
                  <a:pt x="1520" y="2250"/>
                </a:lnTo>
                <a:lnTo>
                  <a:pt x="1500" y="2238"/>
                </a:lnTo>
                <a:lnTo>
                  <a:pt x="1477" y="2228"/>
                </a:lnTo>
                <a:lnTo>
                  <a:pt x="1452" y="2219"/>
                </a:lnTo>
                <a:lnTo>
                  <a:pt x="1425" y="2212"/>
                </a:lnTo>
                <a:lnTo>
                  <a:pt x="1394" y="2207"/>
                </a:lnTo>
                <a:lnTo>
                  <a:pt x="1360" y="2204"/>
                </a:lnTo>
                <a:lnTo>
                  <a:pt x="1324" y="2203"/>
                </a:lnTo>
                <a:lnTo>
                  <a:pt x="1297" y="2204"/>
                </a:lnTo>
                <a:lnTo>
                  <a:pt x="1270" y="2205"/>
                </a:lnTo>
                <a:lnTo>
                  <a:pt x="1243" y="2209"/>
                </a:lnTo>
                <a:lnTo>
                  <a:pt x="1217" y="2213"/>
                </a:lnTo>
                <a:lnTo>
                  <a:pt x="1193" y="2220"/>
                </a:lnTo>
                <a:lnTo>
                  <a:pt x="1168" y="2228"/>
                </a:lnTo>
                <a:lnTo>
                  <a:pt x="1145" y="2236"/>
                </a:lnTo>
                <a:lnTo>
                  <a:pt x="1121" y="2247"/>
                </a:lnTo>
                <a:lnTo>
                  <a:pt x="1099" y="2258"/>
                </a:lnTo>
                <a:lnTo>
                  <a:pt x="1076" y="2270"/>
                </a:lnTo>
                <a:lnTo>
                  <a:pt x="1055" y="2282"/>
                </a:lnTo>
                <a:lnTo>
                  <a:pt x="1033" y="2297"/>
                </a:lnTo>
                <a:lnTo>
                  <a:pt x="1012" y="2312"/>
                </a:lnTo>
                <a:lnTo>
                  <a:pt x="990" y="2328"/>
                </a:lnTo>
                <a:lnTo>
                  <a:pt x="970" y="2345"/>
                </a:lnTo>
                <a:lnTo>
                  <a:pt x="948" y="2363"/>
                </a:lnTo>
                <a:lnTo>
                  <a:pt x="751" y="2137"/>
                </a:lnTo>
                <a:lnTo>
                  <a:pt x="776" y="2114"/>
                </a:lnTo>
                <a:lnTo>
                  <a:pt x="803" y="2091"/>
                </a:lnTo>
                <a:lnTo>
                  <a:pt x="831" y="2069"/>
                </a:lnTo>
                <a:lnTo>
                  <a:pt x="861" y="2048"/>
                </a:lnTo>
                <a:lnTo>
                  <a:pt x="892" y="2028"/>
                </a:lnTo>
                <a:lnTo>
                  <a:pt x="924" y="2007"/>
                </a:lnTo>
                <a:lnTo>
                  <a:pt x="958" y="1990"/>
                </a:lnTo>
                <a:lnTo>
                  <a:pt x="994" y="1974"/>
                </a:lnTo>
                <a:lnTo>
                  <a:pt x="1030" y="1959"/>
                </a:lnTo>
                <a:lnTo>
                  <a:pt x="1069" y="1946"/>
                </a:lnTo>
                <a:lnTo>
                  <a:pt x="1110" y="1933"/>
                </a:lnTo>
                <a:lnTo>
                  <a:pt x="1150" y="1923"/>
                </a:lnTo>
                <a:lnTo>
                  <a:pt x="1195" y="1915"/>
                </a:lnTo>
                <a:lnTo>
                  <a:pt x="1239" y="1908"/>
                </a:lnTo>
                <a:lnTo>
                  <a:pt x="1286" y="1905"/>
                </a:lnTo>
                <a:lnTo>
                  <a:pt x="1334" y="1904"/>
                </a:lnTo>
                <a:lnTo>
                  <a:pt x="1368" y="1904"/>
                </a:lnTo>
                <a:lnTo>
                  <a:pt x="1402" y="1905"/>
                </a:lnTo>
                <a:lnTo>
                  <a:pt x="1434" y="1908"/>
                </a:lnTo>
                <a:lnTo>
                  <a:pt x="1466" y="1911"/>
                </a:lnTo>
                <a:lnTo>
                  <a:pt x="1497" y="1915"/>
                </a:lnTo>
                <a:lnTo>
                  <a:pt x="1527" y="1920"/>
                </a:lnTo>
                <a:lnTo>
                  <a:pt x="1556" y="1925"/>
                </a:lnTo>
                <a:lnTo>
                  <a:pt x="1586" y="1932"/>
                </a:lnTo>
                <a:lnTo>
                  <a:pt x="1613" y="1939"/>
                </a:lnTo>
                <a:lnTo>
                  <a:pt x="1640" y="1947"/>
                </a:lnTo>
                <a:lnTo>
                  <a:pt x="1667" y="1956"/>
                </a:lnTo>
                <a:lnTo>
                  <a:pt x="1691" y="1967"/>
                </a:lnTo>
                <a:lnTo>
                  <a:pt x="1715" y="1978"/>
                </a:lnTo>
                <a:lnTo>
                  <a:pt x="1738" y="1990"/>
                </a:lnTo>
                <a:lnTo>
                  <a:pt x="1761" y="2003"/>
                </a:lnTo>
                <a:lnTo>
                  <a:pt x="1781" y="2017"/>
                </a:lnTo>
                <a:lnTo>
                  <a:pt x="1801" y="2032"/>
                </a:lnTo>
                <a:lnTo>
                  <a:pt x="1820" y="2048"/>
                </a:lnTo>
                <a:lnTo>
                  <a:pt x="1838" y="2065"/>
                </a:lnTo>
                <a:lnTo>
                  <a:pt x="1855" y="2084"/>
                </a:lnTo>
                <a:lnTo>
                  <a:pt x="1870" y="2103"/>
                </a:lnTo>
                <a:lnTo>
                  <a:pt x="1885" y="2123"/>
                </a:lnTo>
                <a:lnTo>
                  <a:pt x="1898" y="2143"/>
                </a:lnTo>
                <a:lnTo>
                  <a:pt x="1910" y="2166"/>
                </a:lnTo>
                <a:lnTo>
                  <a:pt x="1921" y="2189"/>
                </a:lnTo>
                <a:lnTo>
                  <a:pt x="1930" y="2213"/>
                </a:lnTo>
                <a:lnTo>
                  <a:pt x="1938" y="2239"/>
                </a:lnTo>
                <a:lnTo>
                  <a:pt x="1944" y="2264"/>
                </a:lnTo>
                <a:lnTo>
                  <a:pt x="1949" y="2293"/>
                </a:lnTo>
                <a:lnTo>
                  <a:pt x="1953" y="2321"/>
                </a:lnTo>
                <a:lnTo>
                  <a:pt x="1955" y="2349"/>
                </a:lnTo>
                <a:lnTo>
                  <a:pt x="1956" y="2380"/>
                </a:lnTo>
                <a:lnTo>
                  <a:pt x="1955" y="2418"/>
                </a:lnTo>
                <a:lnTo>
                  <a:pt x="1951" y="2454"/>
                </a:lnTo>
                <a:lnTo>
                  <a:pt x="1945" y="2488"/>
                </a:lnTo>
                <a:lnTo>
                  <a:pt x="1937" y="2519"/>
                </a:lnTo>
                <a:lnTo>
                  <a:pt x="1926" y="2548"/>
                </a:lnTo>
                <a:lnTo>
                  <a:pt x="1916" y="2575"/>
                </a:lnTo>
                <a:lnTo>
                  <a:pt x="1901" y="2601"/>
                </a:lnTo>
                <a:lnTo>
                  <a:pt x="1885" y="2625"/>
                </a:lnTo>
                <a:lnTo>
                  <a:pt x="1869" y="2648"/>
                </a:lnTo>
                <a:lnTo>
                  <a:pt x="1850" y="2668"/>
                </a:lnTo>
                <a:lnTo>
                  <a:pt x="1830" y="2687"/>
                </a:lnTo>
                <a:lnTo>
                  <a:pt x="1808" y="2704"/>
                </a:lnTo>
                <a:lnTo>
                  <a:pt x="1786" y="2721"/>
                </a:lnTo>
                <a:lnTo>
                  <a:pt x="1764" y="2737"/>
                </a:lnTo>
                <a:lnTo>
                  <a:pt x="1739" y="2750"/>
                </a:lnTo>
                <a:lnTo>
                  <a:pt x="1714" y="2764"/>
                </a:lnTo>
                <a:lnTo>
                  <a:pt x="1743" y="2772"/>
                </a:lnTo>
                <a:lnTo>
                  <a:pt x="1773" y="2784"/>
                </a:lnTo>
                <a:lnTo>
                  <a:pt x="1801" y="2796"/>
                </a:lnTo>
                <a:lnTo>
                  <a:pt x="1830" y="2811"/>
                </a:lnTo>
                <a:lnTo>
                  <a:pt x="1856" y="2828"/>
                </a:lnTo>
                <a:lnTo>
                  <a:pt x="1882" y="2847"/>
                </a:lnTo>
                <a:lnTo>
                  <a:pt x="1905" y="2869"/>
                </a:lnTo>
                <a:lnTo>
                  <a:pt x="1928" y="2891"/>
                </a:lnTo>
                <a:lnTo>
                  <a:pt x="1938" y="2905"/>
                </a:lnTo>
                <a:lnTo>
                  <a:pt x="1948" y="2918"/>
                </a:lnTo>
                <a:lnTo>
                  <a:pt x="1957" y="2932"/>
                </a:lnTo>
                <a:lnTo>
                  <a:pt x="1965" y="2947"/>
                </a:lnTo>
                <a:lnTo>
                  <a:pt x="1982" y="2978"/>
                </a:lnTo>
                <a:lnTo>
                  <a:pt x="1995" y="3011"/>
                </a:lnTo>
                <a:lnTo>
                  <a:pt x="2002" y="3029"/>
                </a:lnTo>
                <a:lnTo>
                  <a:pt x="2007" y="3046"/>
                </a:lnTo>
                <a:lnTo>
                  <a:pt x="2011" y="3066"/>
                </a:lnTo>
                <a:lnTo>
                  <a:pt x="2015" y="3085"/>
                </a:lnTo>
                <a:lnTo>
                  <a:pt x="2018" y="3107"/>
                </a:lnTo>
                <a:lnTo>
                  <a:pt x="2019" y="3127"/>
                </a:lnTo>
                <a:lnTo>
                  <a:pt x="2021" y="3150"/>
                </a:lnTo>
                <a:lnTo>
                  <a:pt x="2022" y="3171"/>
                </a:lnTo>
                <a:close/>
                <a:moveTo>
                  <a:pt x="2296" y="3707"/>
                </a:moveTo>
                <a:lnTo>
                  <a:pt x="2296" y="3419"/>
                </a:lnTo>
                <a:lnTo>
                  <a:pt x="2704" y="3419"/>
                </a:lnTo>
                <a:lnTo>
                  <a:pt x="2704" y="2407"/>
                </a:lnTo>
                <a:lnTo>
                  <a:pt x="2331" y="2407"/>
                </a:lnTo>
                <a:lnTo>
                  <a:pt x="2331" y="2168"/>
                </a:lnTo>
                <a:lnTo>
                  <a:pt x="2380" y="2165"/>
                </a:lnTo>
                <a:lnTo>
                  <a:pt x="2425" y="2161"/>
                </a:lnTo>
                <a:lnTo>
                  <a:pt x="2467" y="2155"/>
                </a:lnTo>
                <a:lnTo>
                  <a:pt x="2505" y="2150"/>
                </a:lnTo>
                <a:lnTo>
                  <a:pt x="2540" y="2142"/>
                </a:lnTo>
                <a:lnTo>
                  <a:pt x="2572" y="2131"/>
                </a:lnTo>
                <a:lnTo>
                  <a:pt x="2602" y="2120"/>
                </a:lnTo>
                <a:lnTo>
                  <a:pt x="2629" y="2108"/>
                </a:lnTo>
                <a:lnTo>
                  <a:pt x="2653" y="2092"/>
                </a:lnTo>
                <a:lnTo>
                  <a:pt x="2674" y="2076"/>
                </a:lnTo>
                <a:lnTo>
                  <a:pt x="2693" y="2057"/>
                </a:lnTo>
                <a:lnTo>
                  <a:pt x="2709" y="2036"/>
                </a:lnTo>
                <a:lnTo>
                  <a:pt x="2724" y="2013"/>
                </a:lnTo>
                <a:lnTo>
                  <a:pt x="2736" y="1987"/>
                </a:lnTo>
                <a:lnTo>
                  <a:pt x="2748" y="1960"/>
                </a:lnTo>
                <a:lnTo>
                  <a:pt x="2756" y="1931"/>
                </a:lnTo>
                <a:lnTo>
                  <a:pt x="3062" y="1931"/>
                </a:lnTo>
                <a:lnTo>
                  <a:pt x="3062" y="3419"/>
                </a:lnTo>
                <a:lnTo>
                  <a:pt x="3432" y="3419"/>
                </a:lnTo>
                <a:lnTo>
                  <a:pt x="3432" y="3707"/>
                </a:lnTo>
                <a:lnTo>
                  <a:pt x="2296" y="3707"/>
                </a:lnTo>
                <a:close/>
                <a:moveTo>
                  <a:pt x="4146" y="237"/>
                </a:moveTo>
                <a:lnTo>
                  <a:pt x="4146" y="1550"/>
                </a:lnTo>
                <a:lnTo>
                  <a:pt x="0" y="1549"/>
                </a:lnTo>
                <a:lnTo>
                  <a:pt x="0" y="237"/>
                </a:lnTo>
                <a:lnTo>
                  <a:pt x="860" y="237"/>
                </a:lnTo>
                <a:lnTo>
                  <a:pt x="860" y="857"/>
                </a:lnTo>
                <a:lnTo>
                  <a:pt x="860" y="879"/>
                </a:lnTo>
                <a:lnTo>
                  <a:pt x="864" y="900"/>
                </a:lnTo>
                <a:lnTo>
                  <a:pt x="869" y="920"/>
                </a:lnTo>
                <a:lnTo>
                  <a:pt x="876" y="940"/>
                </a:lnTo>
                <a:lnTo>
                  <a:pt x="885" y="958"/>
                </a:lnTo>
                <a:lnTo>
                  <a:pt x="896" y="977"/>
                </a:lnTo>
                <a:lnTo>
                  <a:pt x="908" y="993"/>
                </a:lnTo>
                <a:lnTo>
                  <a:pt x="921" y="1008"/>
                </a:lnTo>
                <a:lnTo>
                  <a:pt x="938" y="1021"/>
                </a:lnTo>
                <a:lnTo>
                  <a:pt x="954" y="1033"/>
                </a:lnTo>
                <a:lnTo>
                  <a:pt x="971" y="1044"/>
                </a:lnTo>
                <a:lnTo>
                  <a:pt x="990" y="1054"/>
                </a:lnTo>
                <a:lnTo>
                  <a:pt x="1009" y="1060"/>
                </a:lnTo>
                <a:lnTo>
                  <a:pt x="1030" y="1066"/>
                </a:lnTo>
                <a:lnTo>
                  <a:pt x="1051" y="1070"/>
                </a:lnTo>
                <a:lnTo>
                  <a:pt x="1073" y="1071"/>
                </a:lnTo>
                <a:lnTo>
                  <a:pt x="1099" y="1071"/>
                </a:lnTo>
                <a:lnTo>
                  <a:pt x="1121" y="1070"/>
                </a:lnTo>
                <a:lnTo>
                  <a:pt x="1142" y="1066"/>
                </a:lnTo>
                <a:lnTo>
                  <a:pt x="1164" y="1060"/>
                </a:lnTo>
                <a:lnTo>
                  <a:pt x="1182" y="1054"/>
                </a:lnTo>
                <a:lnTo>
                  <a:pt x="1201" y="1044"/>
                </a:lnTo>
                <a:lnTo>
                  <a:pt x="1219" y="1033"/>
                </a:lnTo>
                <a:lnTo>
                  <a:pt x="1235" y="1021"/>
                </a:lnTo>
                <a:lnTo>
                  <a:pt x="1251" y="1008"/>
                </a:lnTo>
                <a:lnTo>
                  <a:pt x="1265" y="993"/>
                </a:lnTo>
                <a:lnTo>
                  <a:pt x="1277" y="977"/>
                </a:lnTo>
                <a:lnTo>
                  <a:pt x="1287" y="958"/>
                </a:lnTo>
                <a:lnTo>
                  <a:pt x="1297" y="940"/>
                </a:lnTo>
                <a:lnTo>
                  <a:pt x="1304" y="920"/>
                </a:lnTo>
                <a:lnTo>
                  <a:pt x="1309" y="900"/>
                </a:lnTo>
                <a:lnTo>
                  <a:pt x="1312" y="879"/>
                </a:lnTo>
                <a:lnTo>
                  <a:pt x="1313" y="857"/>
                </a:lnTo>
                <a:lnTo>
                  <a:pt x="1313" y="237"/>
                </a:lnTo>
                <a:lnTo>
                  <a:pt x="2802" y="237"/>
                </a:lnTo>
                <a:lnTo>
                  <a:pt x="2802" y="857"/>
                </a:lnTo>
                <a:lnTo>
                  <a:pt x="2803" y="879"/>
                </a:lnTo>
                <a:lnTo>
                  <a:pt x="2807" y="900"/>
                </a:lnTo>
                <a:lnTo>
                  <a:pt x="2813" y="920"/>
                </a:lnTo>
                <a:lnTo>
                  <a:pt x="2820" y="940"/>
                </a:lnTo>
                <a:lnTo>
                  <a:pt x="2829" y="958"/>
                </a:lnTo>
                <a:lnTo>
                  <a:pt x="2840" y="977"/>
                </a:lnTo>
                <a:lnTo>
                  <a:pt x="2852" y="993"/>
                </a:lnTo>
                <a:lnTo>
                  <a:pt x="2865" y="1008"/>
                </a:lnTo>
                <a:lnTo>
                  <a:pt x="2880" y="1021"/>
                </a:lnTo>
                <a:lnTo>
                  <a:pt x="2898" y="1033"/>
                </a:lnTo>
                <a:lnTo>
                  <a:pt x="2915" y="1044"/>
                </a:lnTo>
                <a:lnTo>
                  <a:pt x="2934" y="1054"/>
                </a:lnTo>
                <a:lnTo>
                  <a:pt x="2953" y="1060"/>
                </a:lnTo>
                <a:lnTo>
                  <a:pt x="2973" y="1066"/>
                </a:lnTo>
                <a:lnTo>
                  <a:pt x="2994" y="1070"/>
                </a:lnTo>
                <a:lnTo>
                  <a:pt x="3016" y="1071"/>
                </a:lnTo>
                <a:lnTo>
                  <a:pt x="3043" y="1071"/>
                </a:lnTo>
                <a:lnTo>
                  <a:pt x="3064" y="1070"/>
                </a:lnTo>
                <a:lnTo>
                  <a:pt x="3086" y="1066"/>
                </a:lnTo>
                <a:lnTo>
                  <a:pt x="3106" y="1060"/>
                </a:lnTo>
                <a:lnTo>
                  <a:pt x="3126" y="1054"/>
                </a:lnTo>
                <a:lnTo>
                  <a:pt x="3145" y="1044"/>
                </a:lnTo>
                <a:lnTo>
                  <a:pt x="3163" y="1033"/>
                </a:lnTo>
                <a:lnTo>
                  <a:pt x="3179" y="1021"/>
                </a:lnTo>
                <a:lnTo>
                  <a:pt x="3194" y="1008"/>
                </a:lnTo>
                <a:lnTo>
                  <a:pt x="3208" y="993"/>
                </a:lnTo>
                <a:lnTo>
                  <a:pt x="3220" y="977"/>
                </a:lnTo>
                <a:lnTo>
                  <a:pt x="3231" y="958"/>
                </a:lnTo>
                <a:lnTo>
                  <a:pt x="3241" y="940"/>
                </a:lnTo>
                <a:lnTo>
                  <a:pt x="3247" y="920"/>
                </a:lnTo>
                <a:lnTo>
                  <a:pt x="3253" y="900"/>
                </a:lnTo>
                <a:lnTo>
                  <a:pt x="3255" y="879"/>
                </a:lnTo>
                <a:lnTo>
                  <a:pt x="3257" y="857"/>
                </a:lnTo>
                <a:lnTo>
                  <a:pt x="3257" y="237"/>
                </a:lnTo>
                <a:lnTo>
                  <a:pt x="4146" y="237"/>
                </a:lnTo>
                <a:close/>
                <a:moveTo>
                  <a:pt x="1073" y="0"/>
                </a:moveTo>
                <a:lnTo>
                  <a:pt x="1099" y="0"/>
                </a:lnTo>
                <a:lnTo>
                  <a:pt x="1110" y="1"/>
                </a:lnTo>
                <a:lnTo>
                  <a:pt x="1121" y="3"/>
                </a:lnTo>
                <a:lnTo>
                  <a:pt x="1131" y="5"/>
                </a:lnTo>
                <a:lnTo>
                  <a:pt x="1141" y="9"/>
                </a:lnTo>
                <a:lnTo>
                  <a:pt x="1150" y="13"/>
                </a:lnTo>
                <a:lnTo>
                  <a:pt x="1158" y="19"/>
                </a:lnTo>
                <a:lnTo>
                  <a:pt x="1168" y="26"/>
                </a:lnTo>
                <a:lnTo>
                  <a:pt x="1174" y="32"/>
                </a:lnTo>
                <a:lnTo>
                  <a:pt x="1181" y="39"/>
                </a:lnTo>
                <a:lnTo>
                  <a:pt x="1188" y="47"/>
                </a:lnTo>
                <a:lnTo>
                  <a:pt x="1193" y="57"/>
                </a:lnTo>
                <a:lnTo>
                  <a:pt x="1197" y="66"/>
                </a:lnTo>
                <a:lnTo>
                  <a:pt x="1201" y="75"/>
                </a:lnTo>
                <a:lnTo>
                  <a:pt x="1204" y="86"/>
                </a:lnTo>
                <a:lnTo>
                  <a:pt x="1205" y="96"/>
                </a:lnTo>
                <a:lnTo>
                  <a:pt x="1205" y="108"/>
                </a:lnTo>
                <a:lnTo>
                  <a:pt x="1205" y="857"/>
                </a:lnTo>
                <a:lnTo>
                  <a:pt x="1205" y="868"/>
                </a:lnTo>
                <a:lnTo>
                  <a:pt x="1204" y="879"/>
                </a:lnTo>
                <a:lnTo>
                  <a:pt x="1201" y="888"/>
                </a:lnTo>
                <a:lnTo>
                  <a:pt x="1197" y="897"/>
                </a:lnTo>
                <a:lnTo>
                  <a:pt x="1193" y="907"/>
                </a:lnTo>
                <a:lnTo>
                  <a:pt x="1188" y="916"/>
                </a:lnTo>
                <a:lnTo>
                  <a:pt x="1181" y="924"/>
                </a:lnTo>
                <a:lnTo>
                  <a:pt x="1174" y="931"/>
                </a:lnTo>
                <a:lnTo>
                  <a:pt x="1168" y="939"/>
                </a:lnTo>
                <a:lnTo>
                  <a:pt x="1158" y="945"/>
                </a:lnTo>
                <a:lnTo>
                  <a:pt x="1150" y="950"/>
                </a:lnTo>
                <a:lnTo>
                  <a:pt x="1141" y="954"/>
                </a:lnTo>
                <a:lnTo>
                  <a:pt x="1131" y="958"/>
                </a:lnTo>
                <a:lnTo>
                  <a:pt x="1121" y="961"/>
                </a:lnTo>
                <a:lnTo>
                  <a:pt x="1110" y="962"/>
                </a:lnTo>
                <a:lnTo>
                  <a:pt x="1099" y="963"/>
                </a:lnTo>
                <a:lnTo>
                  <a:pt x="1073" y="963"/>
                </a:lnTo>
                <a:lnTo>
                  <a:pt x="1063" y="962"/>
                </a:lnTo>
                <a:lnTo>
                  <a:pt x="1052" y="961"/>
                </a:lnTo>
                <a:lnTo>
                  <a:pt x="1041" y="958"/>
                </a:lnTo>
                <a:lnTo>
                  <a:pt x="1032" y="954"/>
                </a:lnTo>
                <a:lnTo>
                  <a:pt x="1022" y="950"/>
                </a:lnTo>
                <a:lnTo>
                  <a:pt x="1013" y="945"/>
                </a:lnTo>
                <a:lnTo>
                  <a:pt x="1005" y="939"/>
                </a:lnTo>
                <a:lnTo>
                  <a:pt x="998" y="931"/>
                </a:lnTo>
                <a:lnTo>
                  <a:pt x="991" y="924"/>
                </a:lnTo>
                <a:lnTo>
                  <a:pt x="985" y="916"/>
                </a:lnTo>
                <a:lnTo>
                  <a:pt x="979" y="907"/>
                </a:lnTo>
                <a:lnTo>
                  <a:pt x="975" y="897"/>
                </a:lnTo>
                <a:lnTo>
                  <a:pt x="971" y="888"/>
                </a:lnTo>
                <a:lnTo>
                  <a:pt x="969" y="879"/>
                </a:lnTo>
                <a:lnTo>
                  <a:pt x="967" y="868"/>
                </a:lnTo>
                <a:lnTo>
                  <a:pt x="967" y="857"/>
                </a:lnTo>
                <a:lnTo>
                  <a:pt x="967" y="108"/>
                </a:lnTo>
                <a:lnTo>
                  <a:pt x="967" y="96"/>
                </a:lnTo>
                <a:lnTo>
                  <a:pt x="969" y="86"/>
                </a:lnTo>
                <a:lnTo>
                  <a:pt x="971" y="75"/>
                </a:lnTo>
                <a:lnTo>
                  <a:pt x="975" y="66"/>
                </a:lnTo>
                <a:lnTo>
                  <a:pt x="979" y="57"/>
                </a:lnTo>
                <a:lnTo>
                  <a:pt x="985" y="47"/>
                </a:lnTo>
                <a:lnTo>
                  <a:pt x="991" y="39"/>
                </a:lnTo>
                <a:lnTo>
                  <a:pt x="998" y="32"/>
                </a:lnTo>
                <a:lnTo>
                  <a:pt x="1005" y="26"/>
                </a:lnTo>
                <a:lnTo>
                  <a:pt x="1013" y="19"/>
                </a:lnTo>
                <a:lnTo>
                  <a:pt x="1022" y="13"/>
                </a:lnTo>
                <a:lnTo>
                  <a:pt x="1032" y="9"/>
                </a:lnTo>
                <a:lnTo>
                  <a:pt x="1041" y="5"/>
                </a:lnTo>
                <a:lnTo>
                  <a:pt x="1052" y="3"/>
                </a:lnTo>
                <a:lnTo>
                  <a:pt x="1063" y="1"/>
                </a:lnTo>
                <a:lnTo>
                  <a:pt x="1073" y="0"/>
                </a:lnTo>
                <a:close/>
                <a:moveTo>
                  <a:pt x="3016" y="0"/>
                </a:moveTo>
                <a:lnTo>
                  <a:pt x="3043" y="0"/>
                </a:lnTo>
                <a:lnTo>
                  <a:pt x="3054" y="1"/>
                </a:lnTo>
                <a:lnTo>
                  <a:pt x="3064" y="3"/>
                </a:lnTo>
                <a:lnTo>
                  <a:pt x="3075" y="5"/>
                </a:lnTo>
                <a:lnTo>
                  <a:pt x="3085" y="9"/>
                </a:lnTo>
                <a:lnTo>
                  <a:pt x="3094" y="13"/>
                </a:lnTo>
                <a:lnTo>
                  <a:pt x="3102" y="19"/>
                </a:lnTo>
                <a:lnTo>
                  <a:pt x="3110" y="26"/>
                </a:lnTo>
                <a:lnTo>
                  <a:pt x="3118" y="32"/>
                </a:lnTo>
                <a:lnTo>
                  <a:pt x="3125" y="39"/>
                </a:lnTo>
                <a:lnTo>
                  <a:pt x="3132" y="47"/>
                </a:lnTo>
                <a:lnTo>
                  <a:pt x="3137" y="57"/>
                </a:lnTo>
                <a:lnTo>
                  <a:pt x="3141" y="66"/>
                </a:lnTo>
                <a:lnTo>
                  <a:pt x="3145" y="75"/>
                </a:lnTo>
                <a:lnTo>
                  <a:pt x="3146" y="86"/>
                </a:lnTo>
                <a:lnTo>
                  <a:pt x="3149" y="96"/>
                </a:lnTo>
                <a:lnTo>
                  <a:pt x="3149" y="108"/>
                </a:lnTo>
                <a:lnTo>
                  <a:pt x="3149" y="857"/>
                </a:lnTo>
                <a:lnTo>
                  <a:pt x="3149" y="868"/>
                </a:lnTo>
                <a:lnTo>
                  <a:pt x="3146" y="879"/>
                </a:lnTo>
                <a:lnTo>
                  <a:pt x="3145" y="888"/>
                </a:lnTo>
                <a:lnTo>
                  <a:pt x="3141" y="897"/>
                </a:lnTo>
                <a:lnTo>
                  <a:pt x="3137" y="907"/>
                </a:lnTo>
                <a:lnTo>
                  <a:pt x="3132" y="916"/>
                </a:lnTo>
                <a:lnTo>
                  <a:pt x="3125" y="924"/>
                </a:lnTo>
                <a:lnTo>
                  <a:pt x="3118" y="931"/>
                </a:lnTo>
                <a:lnTo>
                  <a:pt x="3110" y="939"/>
                </a:lnTo>
                <a:lnTo>
                  <a:pt x="3102" y="945"/>
                </a:lnTo>
                <a:lnTo>
                  <a:pt x="3094" y="950"/>
                </a:lnTo>
                <a:lnTo>
                  <a:pt x="3085" y="954"/>
                </a:lnTo>
                <a:lnTo>
                  <a:pt x="3075" y="958"/>
                </a:lnTo>
                <a:lnTo>
                  <a:pt x="3064" y="961"/>
                </a:lnTo>
                <a:lnTo>
                  <a:pt x="3054" y="962"/>
                </a:lnTo>
                <a:lnTo>
                  <a:pt x="3043" y="963"/>
                </a:lnTo>
                <a:lnTo>
                  <a:pt x="3016" y="963"/>
                </a:lnTo>
                <a:lnTo>
                  <a:pt x="3005" y="962"/>
                </a:lnTo>
                <a:lnTo>
                  <a:pt x="2996" y="961"/>
                </a:lnTo>
                <a:lnTo>
                  <a:pt x="2985" y="958"/>
                </a:lnTo>
                <a:lnTo>
                  <a:pt x="2976" y="954"/>
                </a:lnTo>
                <a:lnTo>
                  <a:pt x="2966" y="950"/>
                </a:lnTo>
                <a:lnTo>
                  <a:pt x="2957" y="945"/>
                </a:lnTo>
                <a:lnTo>
                  <a:pt x="2949" y="939"/>
                </a:lnTo>
                <a:lnTo>
                  <a:pt x="2942" y="931"/>
                </a:lnTo>
                <a:lnTo>
                  <a:pt x="2934" y="924"/>
                </a:lnTo>
                <a:lnTo>
                  <a:pt x="2929" y="916"/>
                </a:lnTo>
                <a:lnTo>
                  <a:pt x="2923" y="907"/>
                </a:lnTo>
                <a:lnTo>
                  <a:pt x="2919" y="897"/>
                </a:lnTo>
                <a:lnTo>
                  <a:pt x="2915" y="888"/>
                </a:lnTo>
                <a:lnTo>
                  <a:pt x="2912" y="879"/>
                </a:lnTo>
                <a:lnTo>
                  <a:pt x="2911" y="868"/>
                </a:lnTo>
                <a:lnTo>
                  <a:pt x="2910" y="857"/>
                </a:lnTo>
                <a:lnTo>
                  <a:pt x="2910" y="108"/>
                </a:lnTo>
                <a:lnTo>
                  <a:pt x="2911" y="96"/>
                </a:lnTo>
                <a:lnTo>
                  <a:pt x="2912" y="86"/>
                </a:lnTo>
                <a:lnTo>
                  <a:pt x="2915" y="75"/>
                </a:lnTo>
                <a:lnTo>
                  <a:pt x="2919" y="66"/>
                </a:lnTo>
                <a:lnTo>
                  <a:pt x="2923" y="57"/>
                </a:lnTo>
                <a:lnTo>
                  <a:pt x="2929" y="47"/>
                </a:lnTo>
                <a:lnTo>
                  <a:pt x="2934" y="39"/>
                </a:lnTo>
                <a:lnTo>
                  <a:pt x="2942" y="32"/>
                </a:lnTo>
                <a:lnTo>
                  <a:pt x="2949" y="26"/>
                </a:lnTo>
                <a:lnTo>
                  <a:pt x="2957" y="19"/>
                </a:lnTo>
                <a:lnTo>
                  <a:pt x="2966" y="13"/>
                </a:lnTo>
                <a:lnTo>
                  <a:pt x="2976" y="9"/>
                </a:lnTo>
                <a:lnTo>
                  <a:pt x="2985" y="5"/>
                </a:lnTo>
                <a:lnTo>
                  <a:pt x="2996" y="3"/>
                </a:lnTo>
                <a:lnTo>
                  <a:pt x="3005" y="1"/>
                </a:lnTo>
                <a:lnTo>
                  <a:pt x="3016" y="0"/>
                </a:lnTo>
                <a:close/>
              </a:path>
            </a:pathLst>
          </a:custGeom>
          <a:solidFill>
            <a:srgbClr val="00477F"/>
          </a:solidFill>
          <a:ln w="9525">
            <a:noFill/>
            <a:round/>
            <a:headEnd/>
            <a:tailEnd/>
          </a:ln>
        </p:spPr>
        <p:txBody>
          <a:bodyPr lIns="79926" tIns="39963" rIns="79926" bIns="39963"/>
          <a:lstStyle/>
          <a:p>
            <a:endParaRPr lang="de-DE"/>
          </a:p>
        </p:txBody>
      </p:sp>
      <p:sp>
        <p:nvSpPr>
          <p:cNvPr id="497" name="Rectangle 496"/>
          <p:cNvSpPr/>
          <p:nvPr/>
        </p:nvSpPr>
        <p:spPr>
          <a:xfrm>
            <a:off x="6227071" y="1397352"/>
            <a:ext cx="2120016" cy="307001"/>
          </a:xfrm>
          <a:prstGeom prst="rect">
            <a:avLst/>
          </a:prstGeom>
        </p:spPr>
        <p:txBody>
          <a:bodyPr wrap="square" lIns="79926" tIns="39963" rIns="79926" bIns="39963">
            <a:spAutoFit/>
          </a:bodyPr>
          <a:lstStyle/>
          <a:p>
            <a:r>
              <a:rPr lang="fr-FR" sz="1400" b="1" kern="0" dirty="0">
                <a:solidFill>
                  <a:srgbClr val="00477F"/>
                </a:solidFill>
                <a:cs typeface="Arial" panose="020B0604020202020204" pitchFamily="34" charset="0"/>
              </a:rPr>
              <a:t>Octobre</a:t>
            </a:r>
          </a:p>
        </p:txBody>
      </p:sp>
      <p:sp>
        <p:nvSpPr>
          <p:cNvPr id="498" name="Rechteck 106"/>
          <p:cNvSpPr/>
          <p:nvPr/>
        </p:nvSpPr>
        <p:spPr bwMode="gray">
          <a:xfrm>
            <a:off x="3289551" y="5443224"/>
            <a:ext cx="2699295" cy="85123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lIns="79926" tIns="39963" rIns="79926" bIns="39963">
            <a:spAutoFit/>
          </a:bodyPr>
          <a:lstStyle/>
          <a:p>
            <a:r>
              <a:rPr lang="fr-FR" sz="1000" dirty="0"/>
              <a:t>Possibilité d’ouverture des DMP par les Ayants Droit</a:t>
            </a:r>
          </a:p>
          <a:p>
            <a:r>
              <a:rPr lang="fr-FR" sz="1000" dirty="0"/>
              <a:t>Notification au 1</a:t>
            </a:r>
            <a:r>
              <a:rPr lang="fr-FR" sz="1000" baseline="30000" dirty="0"/>
              <a:t>er</a:t>
            </a:r>
            <a:r>
              <a:rPr lang="fr-FR" sz="1000" dirty="0"/>
              <a:t> accès d’un PS</a:t>
            </a:r>
          </a:p>
          <a:p>
            <a:r>
              <a:rPr lang="fr-FR" sz="1000" dirty="0"/>
              <a:t>Possibilité d’utilisation du NIR comme identifiant du DMP</a:t>
            </a:r>
          </a:p>
        </p:txBody>
      </p:sp>
      <p:sp>
        <p:nvSpPr>
          <p:cNvPr id="499" name="Rectangle 498"/>
          <p:cNvSpPr/>
          <p:nvPr/>
        </p:nvSpPr>
        <p:spPr>
          <a:xfrm>
            <a:off x="3275733" y="4604626"/>
            <a:ext cx="2699295" cy="911703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lIns="79926" tIns="39963" rIns="79926" bIns="39963">
            <a:spAutoFit/>
          </a:bodyPr>
          <a:lstStyle/>
          <a:p>
            <a:r>
              <a:rPr lang="fr-FR" b="1" kern="0" dirty="0">
                <a:solidFill>
                  <a:srgbClr val="009800"/>
                </a:solidFill>
                <a:cs typeface="Arial" panose="020B0604020202020204" pitchFamily="34" charset="0"/>
              </a:rPr>
              <a:t>Mise en production de la version de généralisation</a:t>
            </a:r>
          </a:p>
        </p:txBody>
      </p:sp>
      <p:sp>
        <p:nvSpPr>
          <p:cNvPr id="500" name="Freeform 17"/>
          <p:cNvSpPr>
            <a:spLocks noChangeAspect="1" noEditPoints="1"/>
          </p:cNvSpPr>
          <p:nvPr/>
        </p:nvSpPr>
        <p:spPr bwMode="auto">
          <a:xfrm>
            <a:off x="3525414" y="4178929"/>
            <a:ext cx="306989" cy="373233"/>
          </a:xfrm>
          <a:custGeom>
            <a:avLst/>
            <a:gdLst>
              <a:gd name="T0" fmla="*/ 2147483647 w 4146"/>
              <a:gd name="T1" fmla="*/ 2147483647 h 4763"/>
              <a:gd name="T2" fmla="*/ 2147483647 w 4146"/>
              <a:gd name="T3" fmla="*/ 2147483647 h 4763"/>
              <a:gd name="T4" fmla="*/ 2147483647 w 4146"/>
              <a:gd name="T5" fmla="*/ 2147483647 h 4763"/>
              <a:gd name="T6" fmla="*/ 2147483647 w 4146"/>
              <a:gd name="T7" fmla="*/ 2147483647 h 4763"/>
              <a:gd name="T8" fmla="*/ 2147483647 w 4146"/>
              <a:gd name="T9" fmla="*/ 2147483647 h 4763"/>
              <a:gd name="T10" fmla="*/ 2147483647 w 4146"/>
              <a:gd name="T11" fmla="*/ 2147483647 h 4763"/>
              <a:gd name="T12" fmla="*/ 2147483647 w 4146"/>
              <a:gd name="T13" fmla="*/ 2147483647 h 4763"/>
              <a:gd name="T14" fmla="*/ 2147483647 w 4146"/>
              <a:gd name="T15" fmla="*/ 2147483647 h 4763"/>
              <a:gd name="T16" fmla="*/ 2147483647 w 4146"/>
              <a:gd name="T17" fmla="*/ 2147483647 h 4763"/>
              <a:gd name="T18" fmla="*/ 2147483647 w 4146"/>
              <a:gd name="T19" fmla="*/ 2147483647 h 4763"/>
              <a:gd name="T20" fmla="*/ 2147483647 w 4146"/>
              <a:gd name="T21" fmla="*/ 2147483647 h 4763"/>
              <a:gd name="T22" fmla="*/ 2147483647 w 4146"/>
              <a:gd name="T23" fmla="*/ 2147483647 h 4763"/>
              <a:gd name="T24" fmla="*/ 2147483647 w 4146"/>
              <a:gd name="T25" fmla="*/ 2147483647 h 4763"/>
              <a:gd name="T26" fmla="*/ 2147483647 w 4146"/>
              <a:gd name="T27" fmla="*/ 2147483647 h 4763"/>
              <a:gd name="T28" fmla="*/ 2147483647 w 4146"/>
              <a:gd name="T29" fmla="*/ 2147483647 h 4763"/>
              <a:gd name="T30" fmla="*/ 2147483647 w 4146"/>
              <a:gd name="T31" fmla="*/ 2147483647 h 4763"/>
              <a:gd name="T32" fmla="*/ 2147483647 w 4146"/>
              <a:gd name="T33" fmla="*/ 2147483647 h 4763"/>
              <a:gd name="T34" fmla="*/ 2147483647 w 4146"/>
              <a:gd name="T35" fmla="*/ 2147483647 h 4763"/>
              <a:gd name="T36" fmla="*/ 2147483647 w 4146"/>
              <a:gd name="T37" fmla="*/ 2147483647 h 4763"/>
              <a:gd name="T38" fmla="*/ 2147483647 w 4146"/>
              <a:gd name="T39" fmla="*/ 2147483647 h 4763"/>
              <a:gd name="T40" fmla="*/ 2147483647 w 4146"/>
              <a:gd name="T41" fmla="*/ 2147483647 h 4763"/>
              <a:gd name="T42" fmla="*/ 2147483647 w 4146"/>
              <a:gd name="T43" fmla="*/ 2147483647 h 4763"/>
              <a:gd name="T44" fmla="*/ 2147483647 w 4146"/>
              <a:gd name="T45" fmla="*/ 2147483647 h 4763"/>
              <a:gd name="T46" fmla="*/ 2147483647 w 4146"/>
              <a:gd name="T47" fmla="*/ 2147483647 h 4763"/>
              <a:gd name="T48" fmla="*/ 2147483647 w 4146"/>
              <a:gd name="T49" fmla="*/ 2147483647 h 4763"/>
              <a:gd name="T50" fmla="*/ 2147483647 w 4146"/>
              <a:gd name="T51" fmla="*/ 2147483647 h 4763"/>
              <a:gd name="T52" fmla="*/ 2147483647 w 4146"/>
              <a:gd name="T53" fmla="*/ 2147483647 h 4763"/>
              <a:gd name="T54" fmla="*/ 2147483647 w 4146"/>
              <a:gd name="T55" fmla="*/ 2147483647 h 4763"/>
              <a:gd name="T56" fmla="*/ 2147483647 w 4146"/>
              <a:gd name="T57" fmla="*/ 2147483647 h 4763"/>
              <a:gd name="T58" fmla="*/ 2147483647 w 4146"/>
              <a:gd name="T59" fmla="*/ 2147483647 h 4763"/>
              <a:gd name="T60" fmla="*/ 2147483647 w 4146"/>
              <a:gd name="T61" fmla="*/ 2147483647 h 4763"/>
              <a:gd name="T62" fmla="*/ 2147483647 w 4146"/>
              <a:gd name="T63" fmla="*/ 2147483647 h 4763"/>
              <a:gd name="T64" fmla="*/ 2147483647 w 4146"/>
              <a:gd name="T65" fmla="*/ 2147483647 h 4763"/>
              <a:gd name="T66" fmla="*/ 2147483647 w 4146"/>
              <a:gd name="T67" fmla="*/ 2147483647 h 4763"/>
              <a:gd name="T68" fmla="*/ 2147483647 w 4146"/>
              <a:gd name="T69" fmla="*/ 2147483647 h 4763"/>
              <a:gd name="T70" fmla="*/ 2147483647 w 4146"/>
              <a:gd name="T71" fmla="*/ 2147483647 h 4763"/>
              <a:gd name="T72" fmla="*/ 2147483647 w 4146"/>
              <a:gd name="T73" fmla="*/ 2147483647 h 4763"/>
              <a:gd name="T74" fmla="*/ 2147483647 w 4146"/>
              <a:gd name="T75" fmla="*/ 2147483647 h 4763"/>
              <a:gd name="T76" fmla="*/ 2147483647 w 4146"/>
              <a:gd name="T77" fmla="*/ 2147483647 h 4763"/>
              <a:gd name="T78" fmla="*/ 2147483647 w 4146"/>
              <a:gd name="T79" fmla="*/ 2147483647 h 4763"/>
              <a:gd name="T80" fmla="*/ 2147483647 w 4146"/>
              <a:gd name="T81" fmla="*/ 2147483647 h 4763"/>
              <a:gd name="T82" fmla="*/ 2147483647 w 4146"/>
              <a:gd name="T83" fmla="*/ 2147483647 h 4763"/>
              <a:gd name="T84" fmla="*/ 2147483647 w 4146"/>
              <a:gd name="T85" fmla="*/ 2147483647 h 4763"/>
              <a:gd name="T86" fmla="*/ 2147483647 w 4146"/>
              <a:gd name="T87" fmla="*/ 2147483647 h 4763"/>
              <a:gd name="T88" fmla="*/ 2147483647 w 4146"/>
              <a:gd name="T89" fmla="*/ 2147483647 h 4763"/>
              <a:gd name="T90" fmla="*/ 2147483647 w 4146"/>
              <a:gd name="T91" fmla="*/ 2147483647 h 4763"/>
              <a:gd name="T92" fmla="*/ 2147483647 w 4146"/>
              <a:gd name="T93" fmla="*/ 2147483647 h 4763"/>
              <a:gd name="T94" fmla="*/ 2147483647 w 4146"/>
              <a:gd name="T95" fmla="*/ 2147483647 h 4763"/>
              <a:gd name="T96" fmla="*/ 2147483647 w 4146"/>
              <a:gd name="T97" fmla="*/ 2147483647 h 4763"/>
              <a:gd name="T98" fmla="*/ 2147483647 w 4146"/>
              <a:gd name="T99" fmla="*/ 2147483647 h 4763"/>
              <a:gd name="T100" fmla="*/ 2147483647 w 4146"/>
              <a:gd name="T101" fmla="*/ 2147483647 h 4763"/>
              <a:gd name="T102" fmla="*/ 2147483647 w 4146"/>
              <a:gd name="T103" fmla="*/ 2147483647 h 4763"/>
              <a:gd name="T104" fmla="*/ 2147483647 w 4146"/>
              <a:gd name="T105" fmla="*/ 2147483647 h 4763"/>
              <a:gd name="T106" fmla="*/ 2147483647 w 4146"/>
              <a:gd name="T107" fmla="*/ 2147483647 h 4763"/>
              <a:gd name="T108" fmla="*/ 2147483647 w 4146"/>
              <a:gd name="T109" fmla="*/ 2147483647 h 4763"/>
              <a:gd name="T110" fmla="*/ 2147483647 w 4146"/>
              <a:gd name="T111" fmla="*/ 2147483647 h 4763"/>
              <a:gd name="T112" fmla="*/ 2147483647 w 4146"/>
              <a:gd name="T113" fmla="*/ 2147483647 h 4763"/>
              <a:gd name="T114" fmla="*/ 2147483647 w 4146"/>
              <a:gd name="T115" fmla="*/ 2147483647 h 4763"/>
              <a:gd name="T116" fmla="*/ 2147483647 w 4146"/>
              <a:gd name="T117" fmla="*/ 2147483647 h 4763"/>
              <a:gd name="T118" fmla="*/ 2147483647 w 4146"/>
              <a:gd name="T119" fmla="*/ 2147483647 h 4763"/>
              <a:gd name="T120" fmla="*/ 2147483647 w 4146"/>
              <a:gd name="T121" fmla="*/ 2147483647 h 4763"/>
              <a:gd name="T122" fmla="*/ 2147483647 w 4146"/>
              <a:gd name="T123" fmla="*/ 2147483647 h 476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146"/>
              <a:gd name="T187" fmla="*/ 0 h 4763"/>
              <a:gd name="T188" fmla="*/ 4146 w 4146"/>
              <a:gd name="T189" fmla="*/ 4763 h 476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146" h="4763">
                <a:moveTo>
                  <a:pt x="4046" y="4763"/>
                </a:moveTo>
                <a:lnTo>
                  <a:pt x="102" y="4763"/>
                </a:lnTo>
                <a:lnTo>
                  <a:pt x="102" y="1765"/>
                </a:lnTo>
                <a:lnTo>
                  <a:pt x="317" y="1765"/>
                </a:lnTo>
                <a:lnTo>
                  <a:pt x="317" y="4548"/>
                </a:lnTo>
                <a:lnTo>
                  <a:pt x="3200" y="4548"/>
                </a:lnTo>
                <a:lnTo>
                  <a:pt x="3200" y="3914"/>
                </a:lnTo>
                <a:lnTo>
                  <a:pt x="3827" y="3914"/>
                </a:lnTo>
                <a:lnTo>
                  <a:pt x="3829" y="3913"/>
                </a:lnTo>
                <a:lnTo>
                  <a:pt x="3827" y="1765"/>
                </a:lnTo>
                <a:lnTo>
                  <a:pt x="4042" y="1765"/>
                </a:lnTo>
                <a:lnTo>
                  <a:pt x="4046" y="4763"/>
                </a:lnTo>
                <a:close/>
                <a:moveTo>
                  <a:pt x="3826" y="4042"/>
                </a:moveTo>
                <a:lnTo>
                  <a:pt x="3308" y="4042"/>
                </a:lnTo>
                <a:lnTo>
                  <a:pt x="3308" y="4560"/>
                </a:lnTo>
                <a:lnTo>
                  <a:pt x="3826" y="4042"/>
                </a:lnTo>
                <a:close/>
                <a:moveTo>
                  <a:pt x="3481" y="4560"/>
                </a:moveTo>
                <a:lnTo>
                  <a:pt x="3831" y="4560"/>
                </a:lnTo>
                <a:lnTo>
                  <a:pt x="3831" y="4214"/>
                </a:lnTo>
                <a:lnTo>
                  <a:pt x="3481" y="4560"/>
                </a:lnTo>
                <a:close/>
                <a:moveTo>
                  <a:pt x="2022" y="3171"/>
                </a:moveTo>
                <a:lnTo>
                  <a:pt x="2022" y="3171"/>
                </a:lnTo>
                <a:lnTo>
                  <a:pt x="2021" y="3206"/>
                </a:lnTo>
                <a:lnTo>
                  <a:pt x="2019" y="3240"/>
                </a:lnTo>
                <a:lnTo>
                  <a:pt x="2015" y="3272"/>
                </a:lnTo>
                <a:lnTo>
                  <a:pt x="2010" y="3303"/>
                </a:lnTo>
                <a:lnTo>
                  <a:pt x="2003" y="3333"/>
                </a:lnTo>
                <a:lnTo>
                  <a:pt x="1995" y="3362"/>
                </a:lnTo>
                <a:lnTo>
                  <a:pt x="1986" y="3391"/>
                </a:lnTo>
                <a:lnTo>
                  <a:pt x="1975" y="3418"/>
                </a:lnTo>
                <a:lnTo>
                  <a:pt x="1961" y="3443"/>
                </a:lnTo>
                <a:lnTo>
                  <a:pt x="1948" y="3467"/>
                </a:lnTo>
                <a:lnTo>
                  <a:pt x="1933" y="3492"/>
                </a:lnTo>
                <a:lnTo>
                  <a:pt x="1917" y="3513"/>
                </a:lnTo>
                <a:lnTo>
                  <a:pt x="1899" y="3535"/>
                </a:lnTo>
                <a:lnTo>
                  <a:pt x="1881" y="3556"/>
                </a:lnTo>
                <a:lnTo>
                  <a:pt x="1860" y="3575"/>
                </a:lnTo>
                <a:lnTo>
                  <a:pt x="1838" y="3592"/>
                </a:lnTo>
                <a:lnTo>
                  <a:pt x="1816" y="3610"/>
                </a:lnTo>
                <a:lnTo>
                  <a:pt x="1792" y="3626"/>
                </a:lnTo>
                <a:lnTo>
                  <a:pt x="1766" y="3641"/>
                </a:lnTo>
                <a:lnTo>
                  <a:pt x="1741" y="3654"/>
                </a:lnTo>
                <a:lnTo>
                  <a:pt x="1714" y="3668"/>
                </a:lnTo>
                <a:lnTo>
                  <a:pt x="1684" y="3680"/>
                </a:lnTo>
                <a:lnTo>
                  <a:pt x="1655" y="3689"/>
                </a:lnTo>
                <a:lnTo>
                  <a:pt x="1624" y="3700"/>
                </a:lnTo>
                <a:lnTo>
                  <a:pt x="1591" y="3708"/>
                </a:lnTo>
                <a:lnTo>
                  <a:pt x="1559" y="3715"/>
                </a:lnTo>
                <a:lnTo>
                  <a:pt x="1524" y="3722"/>
                </a:lnTo>
                <a:lnTo>
                  <a:pt x="1489" y="3727"/>
                </a:lnTo>
                <a:lnTo>
                  <a:pt x="1453" y="3730"/>
                </a:lnTo>
                <a:lnTo>
                  <a:pt x="1417" y="3734"/>
                </a:lnTo>
                <a:lnTo>
                  <a:pt x="1378" y="3735"/>
                </a:lnTo>
                <a:lnTo>
                  <a:pt x="1339" y="3735"/>
                </a:lnTo>
                <a:lnTo>
                  <a:pt x="1289" y="3734"/>
                </a:lnTo>
                <a:lnTo>
                  <a:pt x="1239" y="3731"/>
                </a:lnTo>
                <a:lnTo>
                  <a:pt x="1191" y="3724"/>
                </a:lnTo>
                <a:lnTo>
                  <a:pt x="1145" y="3716"/>
                </a:lnTo>
                <a:lnTo>
                  <a:pt x="1099" y="3704"/>
                </a:lnTo>
                <a:lnTo>
                  <a:pt x="1056" y="3692"/>
                </a:lnTo>
                <a:lnTo>
                  <a:pt x="1013" y="3677"/>
                </a:lnTo>
                <a:lnTo>
                  <a:pt x="971" y="3660"/>
                </a:lnTo>
                <a:lnTo>
                  <a:pt x="932" y="3641"/>
                </a:lnTo>
                <a:lnTo>
                  <a:pt x="893" y="3621"/>
                </a:lnTo>
                <a:lnTo>
                  <a:pt x="857" y="3598"/>
                </a:lnTo>
                <a:lnTo>
                  <a:pt x="822" y="3575"/>
                </a:lnTo>
                <a:lnTo>
                  <a:pt x="787" y="3548"/>
                </a:lnTo>
                <a:lnTo>
                  <a:pt x="755" y="3521"/>
                </a:lnTo>
                <a:lnTo>
                  <a:pt x="722" y="3493"/>
                </a:lnTo>
                <a:lnTo>
                  <a:pt x="693" y="3463"/>
                </a:lnTo>
                <a:lnTo>
                  <a:pt x="908" y="3237"/>
                </a:lnTo>
                <a:lnTo>
                  <a:pt x="931" y="3259"/>
                </a:lnTo>
                <a:lnTo>
                  <a:pt x="955" y="3279"/>
                </a:lnTo>
                <a:lnTo>
                  <a:pt x="979" y="3299"/>
                </a:lnTo>
                <a:lnTo>
                  <a:pt x="1004" y="3317"/>
                </a:lnTo>
                <a:lnTo>
                  <a:pt x="1029" y="3334"/>
                </a:lnTo>
                <a:lnTo>
                  <a:pt x="1055" y="3350"/>
                </a:lnTo>
                <a:lnTo>
                  <a:pt x="1080" y="3365"/>
                </a:lnTo>
                <a:lnTo>
                  <a:pt x="1107" y="3379"/>
                </a:lnTo>
                <a:lnTo>
                  <a:pt x="1135" y="3391"/>
                </a:lnTo>
                <a:lnTo>
                  <a:pt x="1162" y="3401"/>
                </a:lnTo>
                <a:lnTo>
                  <a:pt x="1192" y="3411"/>
                </a:lnTo>
                <a:lnTo>
                  <a:pt x="1221" y="3418"/>
                </a:lnTo>
                <a:lnTo>
                  <a:pt x="1251" y="3423"/>
                </a:lnTo>
                <a:lnTo>
                  <a:pt x="1282" y="3427"/>
                </a:lnTo>
                <a:lnTo>
                  <a:pt x="1314" y="3430"/>
                </a:lnTo>
                <a:lnTo>
                  <a:pt x="1347" y="3431"/>
                </a:lnTo>
                <a:lnTo>
                  <a:pt x="1387" y="3430"/>
                </a:lnTo>
                <a:lnTo>
                  <a:pt x="1425" y="3427"/>
                </a:lnTo>
                <a:lnTo>
                  <a:pt x="1460" y="3422"/>
                </a:lnTo>
                <a:lnTo>
                  <a:pt x="1492" y="3415"/>
                </a:lnTo>
                <a:lnTo>
                  <a:pt x="1520" y="3405"/>
                </a:lnTo>
                <a:lnTo>
                  <a:pt x="1547" y="3393"/>
                </a:lnTo>
                <a:lnTo>
                  <a:pt x="1571" y="3380"/>
                </a:lnTo>
                <a:lnTo>
                  <a:pt x="1582" y="3373"/>
                </a:lnTo>
                <a:lnTo>
                  <a:pt x="1591" y="3365"/>
                </a:lnTo>
                <a:lnTo>
                  <a:pt x="1610" y="3348"/>
                </a:lnTo>
                <a:lnTo>
                  <a:pt x="1626" y="3329"/>
                </a:lnTo>
                <a:lnTo>
                  <a:pt x="1640" y="3307"/>
                </a:lnTo>
                <a:lnTo>
                  <a:pt x="1651" y="3284"/>
                </a:lnTo>
                <a:lnTo>
                  <a:pt x="1660" y="3260"/>
                </a:lnTo>
                <a:lnTo>
                  <a:pt x="1665" y="3235"/>
                </a:lnTo>
                <a:lnTo>
                  <a:pt x="1669" y="3206"/>
                </a:lnTo>
                <a:lnTo>
                  <a:pt x="1671" y="3177"/>
                </a:lnTo>
                <a:lnTo>
                  <a:pt x="1669" y="3147"/>
                </a:lnTo>
                <a:lnTo>
                  <a:pt x="1667" y="3120"/>
                </a:lnTo>
                <a:lnTo>
                  <a:pt x="1660" y="3093"/>
                </a:lnTo>
                <a:lnTo>
                  <a:pt x="1652" y="3069"/>
                </a:lnTo>
                <a:lnTo>
                  <a:pt x="1648" y="3057"/>
                </a:lnTo>
                <a:lnTo>
                  <a:pt x="1641" y="3046"/>
                </a:lnTo>
                <a:lnTo>
                  <a:pt x="1636" y="3035"/>
                </a:lnTo>
                <a:lnTo>
                  <a:pt x="1629" y="3025"/>
                </a:lnTo>
                <a:lnTo>
                  <a:pt x="1621" y="3015"/>
                </a:lnTo>
                <a:lnTo>
                  <a:pt x="1613" y="3007"/>
                </a:lnTo>
                <a:lnTo>
                  <a:pt x="1604" y="2999"/>
                </a:lnTo>
                <a:lnTo>
                  <a:pt x="1594" y="2991"/>
                </a:lnTo>
                <a:lnTo>
                  <a:pt x="1573" y="2976"/>
                </a:lnTo>
                <a:lnTo>
                  <a:pt x="1550" y="2964"/>
                </a:lnTo>
                <a:lnTo>
                  <a:pt x="1523" y="2953"/>
                </a:lnTo>
                <a:lnTo>
                  <a:pt x="1493" y="2944"/>
                </a:lnTo>
                <a:lnTo>
                  <a:pt x="1462" y="2937"/>
                </a:lnTo>
                <a:lnTo>
                  <a:pt x="1429" y="2932"/>
                </a:lnTo>
                <a:lnTo>
                  <a:pt x="1391" y="2929"/>
                </a:lnTo>
                <a:lnTo>
                  <a:pt x="1352" y="2928"/>
                </a:lnTo>
                <a:lnTo>
                  <a:pt x="1174" y="2928"/>
                </a:lnTo>
                <a:lnTo>
                  <a:pt x="1174" y="2637"/>
                </a:lnTo>
                <a:lnTo>
                  <a:pt x="1344" y="2637"/>
                </a:lnTo>
                <a:lnTo>
                  <a:pt x="1378" y="2636"/>
                </a:lnTo>
                <a:lnTo>
                  <a:pt x="1408" y="2633"/>
                </a:lnTo>
                <a:lnTo>
                  <a:pt x="1437" y="2629"/>
                </a:lnTo>
                <a:lnTo>
                  <a:pt x="1462" y="2622"/>
                </a:lnTo>
                <a:lnTo>
                  <a:pt x="1486" y="2614"/>
                </a:lnTo>
                <a:lnTo>
                  <a:pt x="1507" y="2605"/>
                </a:lnTo>
                <a:lnTo>
                  <a:pt x="1525" y="2594"/>
                </a:lnTo>
                <a:lnTo>
                  <a:pt x="1542" y="2581"/>
                </a:lnTo>
                <a:lnTo>
                  <a:pt x="1556" y="2566"/>
                </a:lnTo>
                <a:lnTo>
                  <a:pt x="1569" y="2550"/>
                </a:lnTo>
                <a:lnTo>
                  <a:pt x="1579" y="2532"/>
                </a:lnTo>
                <a:lnTo>
                  <a:pt x="1587" y="2512"/>
                </a:lnTo>
                <a:lnTo>
                  <a:pt x="1594" y="2492"/>
                </a:lnTo>
                <a:lnTo>
                  <a:pt x="1599" y="2469"/>
                </a:lnTo>
                <a:lnTo>
                  <a:pt x="1602" y="2445"/>
                </a:lnTo>
                <a:lnTo>
                  <a:pt x="1604" y="2419"/>
                </a:lnTo>
                <a:lnTo>
                  <a:pt x="1602" y="2395"/>
                </a:lnTo>
                <a:lnTo>
                  <a:pt x="1599" y="2372"/>
                </a:lnTo>
                <a:lnTo>
                  <a:pt x="1594" y="2351"/>
                </a:lnTo>
                <a:lnTo>
                  <a:pt x="1587" y="2330"/>
                </a:lnTo>
                <a:lnTo>
                  <a:pt x="1578" y="2312"/>
                </a:lnTo>
                <a:lnTo>
                  <a:pt x="1567" y="2294"/>
                </a:lnTo>
                <a:lnTo>
                  <a:pt x="1554" y="2278"/>
                </a:lnTo>
                <a:lnTo>
                  <a:pt x="1539" y="2263"/>
                </a:lnTo>
                <a:lnTo>
                  <a:pt x="1520" y="2250"/>
                </a:lnTo>
                <a:lnTo>
                  <a:pt x="1500" y="2238"/>
                </a:lnTo>
                <a:lnTo>
                  <a:pt x="1477" y="2228"/>
                </a:lnTo>
                <a:lnTo>
                  <a:pt x="1452" y="2219"/>
                </a:lnTo>
                <a:lnTo>
                  <a:pt x="1425" y="2212"/>
                </a:lnTo>
                <a:lnTo>
                  <a:pt x="1394" y="2207"/>
                </a:lnTo>
                <a:lnTo>
                  <a:pt x="1360" y="2204"/>
                </a:lnTo>
                <a:lnTo>
                  <a:pt x="1324" y="2203"/>
                </a:lnTo>
                <a:lnTo>
                  <a:pt x="1297" y="2204"/>
                </a:lnTo>
                <a:lnTo>
                  <a:pt x="1270" y="2205"/>
                </a:lnTo>
                <a:lnTo>
                  <a:pt x="1243" y="2209"/>
                </a:lnTo>
                <a:lnTo>
                  <a:pt x="1217" y="2213"/>
                </a:lnTo>
                <a:lnTo>
                  <a:pt x="1193" y="2220"/>
                </a:lnTo>
                <a:lnTo>
                  <a:pt x="1168" y="2228"/>
                </a:lnTo>
                <a:lnTo>
                  <a:pt x="1145" y="2236"/>
                </a:lnTo>
                <a:lnTo>
                  <a:pt x="1121" y="2247"/>
                </a:lnTo>
                <a:lnTo>
                  <a:pt x="1099" y="2258"/>
                </a:lnTo>
                <a:lnTo>
                  <a:pt x="1076" y="2270"/>
                </a:lnTo>
                <a:lnTo>
                  <a:pt x="1055" y="2282"/>
                </a:lnTo>
                <a:lnTo>
                  <a:pt x="1033" y="2297"/>
                </a:lnTo>
                <a:lnTo>
                  <a:pt x="1012" y="2312"/>
                </a:lnTo>
                <a:lnTo>
                  <a:pt x="990" y="2328"/>
                </a:lnTo>
                <a:lnTo>
                  <a:pt x="970" y="2345"/>
                </a:lnTo>
                <a:lnTo>
                  <a:pt x="948" y="2363"/>
                </a:lnTo>
                <a:lnTo>
                  <a:pt x="751" y="2137"/>
                </a:lnTo>
                <a:lnTo>
                  <a:pt x="776" y="2114"/>
                </a:lnTo>
                <a:lnTo>
                  <a:pt x="803" y="2091"/>
                </a:lnTo>
                <a:lnTo>
                  <a:pt x="831" y="2069"/>
                </a:lnTo>
                <a:lnTo>
                  <a:pt x="861" y="2048"/>
                </a:lnTo>
                <a:lnTo>
                  <a:pt x="892" y="2028"/>
                </a:lnTo>
                <a:lnTo>
                  <a:pt x="924" y="2007"/>
                </a:lnTo>
                <a:lnTo>
                  <a:pt x="958" y="1990"/>
                </a:lnTo>
                <a:lnTo>
                  <a:pt x="994" y="1974"/>
                </a:lnTo>
                <a:lnTo>
                  <a:pt x="1030" y="1959"/>
                </a:lnTo>
                <a:lnTo>
                  <a:pt x="1069" y="1946"/>
                </a:lnTo>
                <a:lnTo>
                  <a:pt x="1110" y="1933"/>
                </a:lnTo>
                <a:lnTo>
                  <a:pt x="1150" y="1923"/>
                </a:lnTo>
                <a:lnTo>
                  <a:pt x="1195" y="1915"/>
                </a:lnTo>
                <a:lnTo>
                  <a:pt x="1239" y="1908"/>
                </a:lnTo>
                <a:lnTo>
                  <a:pt x="1286" y="1905"/>
                </a:lnTo>
                <a:lnTo>
                  <a:pt x="1334" y="1904"/>
                </a:lnTo>
                <a:lnTo>
                  <a:pt x="1368" y="1904"/>
                </a:lnTo>
                <a:lnTo>
                  <a:pt x="1402" y="1905"/>
                </a:lnTo>
                <a:lnTo>
                  <a:pt x="1434" y="1908"/>
                </a:lnTo>
                <a:lnTo>
                  <a:pt x="1466" y="1911"/>
                </a:lnTo>
                <a:lnTo>
                  <a:pt x="1497" y="1915"/>
                </a:lnTo>
                <a:lnTo>
                  <a:pt x="1527" y="1920"/>
                </a:lnTo>
                <a:lnTo>
                  <a:pt x="1556" y="1925"/>
                </a:lnTo>
                <a:lnTo>
                  <a:pt x="1586" y="1932"/>
                </a:lnTo>
                <a:lnTo>
                  <a:pt x="1613" y="1939"/>
                </a:lnTo>
                <a:lnTo>
                  <a:pt x="1640" y="1947"/>
                </a:lnTo>
                <a:lnTo>
                  <a:pt x="1667" y="1956"/>
                </a:lnTo>
                <a:lnTo>
                  <a:pt x="1691" y="1967"/>
                </a:lnTo>
                <a:lnTo>
                  <a:pt x="1715" y="1978"/>
                </a:lnTo>
                <a:lnTo>
                  <a:pt x="1738" y="1990"/>
                </a:lnTo>
                <a:lnTo>
                  <a:pt x="1761" y="2003"/>
                </a:lnTo>
                <a:lnTo>
                  <a:pt x="1781" y="2017"/>
                </a:lnTo>
                <a:lnTo>
                  <a:pt x="1801" y="2032"/>
                </a:lnTo>
                <a:lnTo>
                  <a:pt x="1820" y="2048"/>
                </a:lnTo>
                <a:lnTo>
                  <a:pt x="1838" y="2065"/>
                </a:lnTo>
                <a:lnTo>
                  <a:pt x="1855" y="2084"/>
                </a:lnTo>
                <a:lnTo>
                  <a:pt x="1870" y="2103"/>
                </a:lnTo>
                <a:lnTo>
                  <a:pt x="1885" y="2123"/>
                </a:lnTo>
                <a:lnTo>
                  <a:pt x="1898" y="2143"/>
                </a:lnTo>
                <a:lnTo>
                  <a:pt x="1910" y="2166"/>
                </a:lnTo>
                <a:lnTo>
                  <a:pt x="1921" y="2189"/>
                </a:lnTo>
                <a:lnTo>
                  <a:pt x="1930" y="2213"/>
                </a:lnTo>
                <a:lnTo>
                  <a:pt x="1938" y="2239"/>
                </a:lnTo>
                <a:lnTo>
                  <a:pt x="1944" y="2264"/>
                </a:lnTo>
                <a:lnTo>
                  <a:pt x="1949" y="2293"/>
                </a:lnTo>
                <a:lnTo>
                  <a:pt x="1953" y="2321"/>
                </a:lnTo>
                <a:lnTo>
                  <a:pt x="1955" y="2349"/>
                </a:lnTo>
                <a:lnTo>
                  <a:pt x="1956" y="2380"/>
                </a:lnTo>
                <a:lnTo>
                  <a:pt x="1955" y="2418"/>
                </a:lnTo>
                <a:lnTo>
                  <a:pt x="1951" y="2454"/>
                </a:lnTo>
                <a:lnTo>
                  <a:pt x="1945" y="2488"/>
                </a:lnTo>
                <a:lnTo>
                  <a:pt x="1937" y="2519"/>
                </a:lnTo>
                <a:lnTo>
                  <a:pt x="1926" y="2548"/>
                </a:lnTo>
                <a:lnTo>
                  <a:pt x="1916" y="2575"/>
                </a:lnTo>
                <a:lnTo>
                  <a:pt x="1901" y="2601"/>
                </a:lnTo>
                <a:lnTo>
                  <a:pt x="1885" y="2625"/>
                </a:lnTo>
                <a:lnTo>
                  <a:pt x="1869" y="2648"/>
                </a:lnTo>
                <a:lnTo>
                  <a:pt x="1850" y="2668"/>
                </a:lnTo>
                <a:lnTo>
                  <a:pt x="1830" y="2687"/>
                </a:lnTo>
                <a:lnTo>
                  <a:pt x="1808" y="2704"/>
                </a:lnTo>
                <a:lnTo>
                  <a:pt x="1786" y="2721"/>
                </a:lnTo>
                <a:lnTo>
                  <a:pt x="1764" y="2737"/>
                </a:lnTo>
                <a:lnTo>
                  <a:pt x="1739" y="2750"/>
                </a:lnTo>
                <a:lnTo>
                  <a:pt x="1714" y="2764"/>
                </a:lnTo>
                <a:lnTo>
                  <a:pt x="1743" y="2772"/>
                </a:lnTo>
                <a:lnTo>
                  <a:pt x="1773" y="2784"/>
                </a:lnTo>
                <a:lnTo>
                  <a:pt x="1801" y="2796"/>
                </a:lnTo>
                <a:lnTo>
                  <a:pt x="1830" y="2811"/>
                </a:lnTo>
                <a:lnTo>
                  <a:pt x="1856" y="2828"/>
                </a:lnTo>
                <a:lnTo>
                  <a:pt x="1882" y="2847"/>
                </a:lnTo>
                <a:lnTo>
                  <a:pt x="1905" y="2869"/>
                </a:lnTo>
                <a:lnTo>
                  <a:pt x="1928" y="2891"/>
                </a:lnTo>
                <a:lnTo>
                  <a:pt x="1938" y="2905"/>
                </a:lnTo>
                <a:lnTo>
                  <a:pt x="1948" y="2918"/>
                </a:lnTo>
                <a:lnTo>
                  <a:pt x="1957" y="2932"/>
                </a:lnTo>
                <a:lnTo>
                  <a:pt x="1965" y="2947"/>
                </a:lnTo>
                <a:lnTo>
                  <a:pt x="1982" y="2978"/>
                </a:lnTo>
                <a:lnTo>
                  <a:pt x="1995" y="3011"/>
                </a:lnTo>
                <a:lnTo>
                  <a:pt x="2002" y="3029"/>
                </a:lnTo>
                <a:lnTo>
                  <a:pt x="2007" y="3046"/>
                </a:lnTo>
                <a:lnTo>
                  <a:pt x="2011" y="3066"/>
                </a:lnTo>
                <a:lnTo>
                  <a:pt x="2015" y="3085"/>
                </a:lnTo>
                <a:lnTo>
                  <a:pt x="2018" y="3107"/>
                </a:lnTo>
                <a:lnTo>
                  <a:pt x="2019" y="3127"/>
                </a:lnTo>
                <a:lnTo>
                  <a:pt x="2021" y="3150"/>
                </a:lnTo>
                <a:lnTo>
                  <a:pt x="2022" y="3171"/>
                </a:lnTo>
                <a:close/>
                <a:moveTo>
                  <a:pt x="2296" y="3707"/>
                </a:moveTo>
                <a:lnTo>
                  <a:pt x="2296" y="3419"/>
                </a:lnTo>
                <a:lnTo>
                  <a:pt x="2704" y="3419"/>
                </a:lnTo>
                <a:lnTo>
                  <a:pt x="2704" y="2407"/>
                </a:lnTo>
                <a:lnTo>
                  <a:pt x="2331" y="2407"/>
                </a:lnTo>
                <a:lnTo>
                  <a:pt x="2331" y="2168"/>
                </a:lnTo>
                <a:lnTo>
                  <a:pt x="2380" y="2165"/>
                </a:lnTo>
                <a:lnTo>
                  <a:pt x="2425" y="2161"/>
                </a:lnTo>
                <a:lnTo>
                  <a:pt x="2467" y="2155"/>
                </a:lnTo>
                <a:lnTo>
                  <a:pt x="2505" y="2150"/>
                </a:lnTo>
                <a:lnTo>
                  <a:pt x="2540" y="2142"/>
                </a:lnTo>
                <a:lnTo>
                  <a:pt x="2572" y="2131"/>
                </a:lnTo>
                <a:lnTo>
                  <a:pt x="2602" y="2120"/>
                </a:lnTo>
                <a:lnTo>
                  <a:pt x="2629" y="2108"/>
                </a:lnTo>
                <a:lnTo>
                  <a:pt x="2653" y="2092"/>
                </a:lnTo>
                <a:lnTo>
                  <a:pt x="2674" y="2076"/>
                </a:lnTo>
                <a:lnTo>
                  <a:pt x="2693" y="2057"/>
                </a:lnTo>
                <a:lnTo>
                  <a:pt x="2709" y="2036"/>
                </a:lnTo>
                <a:lnTo>
                  <a:pt x="2724" y="2013"/>
                </a:lnTo>
                <a:lnTo>
                  <a:pt x="2736" y="1987"/>
                </a:lnTo>
                <a:lnTo>
                  <a:pt x="2748" y="1960"/>
                </a:lnTo>
                <a:lnTo>
                  <a:pt x="2756" y="1931"/>
                </a:lnTo>
                <a:lnTo>
                  <a:pt x="3062" y="1931"/>
                </a:lnTo>
                <a:lnTo>
                  <a:pt x="3062" y="3419"/>
                </a:lnTo>
                <a:lnTo>
                  <a:pt x="3432" y="3419"/>
                </a:lnTo>
                <a:lnTo>
                  <a:pt x="3432" y="3707"/>
                </a:lnTo>
                <a:lnTo>
                  <a:pt x="2296" y="3707"/>
                </a:lnTo>
                <a:close/>
                <a:moveTo>
                  <a:pt x="4146" y="237"/>
                </a:moveTo>
                <a:lnTo>
                  <a:pt x="4146" y="1550"/>
                </a:lnTo>
                <a:lnTo>
                  <a:pt x="0" y="1549"/>
                </a:lnTo>
                <a:lnTo>
                  <a:pt x="0" y="237"/>
                </a:lnTo>
                <a:lnTo>
                  <a:pt x="860" y="237"/>
                </a:lnTo>
                <a:lnTo>
                  <a:pt x="860" y="857"/>
                </a:lnTo>
                <a:lnTo>
                  <a:pt x="860" y="879"/>
                </a:lnTo>
                <a:lnTo>
                  <a:pt x="864" y="900"/>
                </a:lnTo>
                <a:lnTo>
                  <a:pt x="869" y="920"/>
                </a:lnTo>
                <a:lnTo>
                  <a:pt x="876" y="940"/>
                </a:lnTo>
                <a:lnTo>
                  <a:pt x="885" y="958"/>
                </a:lnTo>
                <a:lnTo>
                  <a:pt x="896" y="977"/>
                </a:lnTo>
                <a:lnTo>
                  <a:pt x="908" y="993"/>
                </a:lnTo>
                <a:lnTo>
                  <a:pt x="921" y="1008"/>
                </a:lnTo>
                <a:lnTo>
                  <a:pt x="938" y="1021"/>
                </a:lnTo>
                <a:lnTo>
                  <a:pt x="954" y="1033"/>
                </a:lnTo>
                <a:lnTo>
                  <a:pt x="971" y="1044"/>
                </a:lnTo>
                <a:lnTo>
                  <a:pt x="990" y="1054"/>
                </a:lnTo>
                <a:lnTo>
                  <a:pt x="1009" y="1060"/>
                </a:lnTo>
                <a:lnTo>
                  <a:pt x="1030" y="1066"/>
                </a:lnTo>
                <a:lnTo>
                  <a:pt x="1051" y="1070"/>
                </a:lnTo>
                <a:lnTo>
                  <a:pt x="1073" y="1071"/>
                </a:lnTo>
                <a:lnTo>
                  <a:pt x="1099" y="1071"/>
                </a:lnTo>
                <a:lnTo>
                  <a:pt x="1121" y="1070"/>
                </a:lnTo>
                <a:lnTo>
                  <a:pt x="1142" y="1066"/>
                </a:lnTo>
                <a:lnTo>
                  <a:pt x="1164" y="1060"/>
                </a:lnTo>
                <a:lnTo>
                  <a:pt x="1182" y="1054"/>
                </a:lnTo>
                <a:lnTo>
                  <a:pt x="1201" y="1044"/>
                </a:lnTo>
                <a:lnTo>
                  <a:pt x="1219" y="1033"/>
                </a:lnTo>
                <a:lnTo>
                  <a:pt x="1235" y="1021"/>
                </a:lnTo>
                <a:lnTo>
                  <a:pt x="1251" y="1008"/>
                </a:lnTo>
                <a:lnTo>
                  <a:pt x="1265" y="993"/>
                </a:lnTo>
                <a:lnTo>
                  <a:pt x="1277" y="977"/>
                </a:lnTo>
                <a:lnTo>
                  <a:pt x="1287" y="958"/>
                </a:lnTo>
                <a:lnTo>
                  <a:pt x="1297" y="940"/>
                </a:lnTo>
                <a:lnTo>
                  <a:pt x="1304" y="920"/>
                </a:lnTo>
                <a:lnTo>
                  <a:pt x="1309" y="900"/>
                </a:lnTo>
                <a:lnTo>
                  <a:pt x="1312" y="879"/>
                </a:lnTo>
                <a:lnTo>
                  <a:pt x="1313" y="857"/>
                </a:lnTo>
                <a:lnTo>
                  <a:pt x="1313" y="237"/>
                </a:lnTo>
                <a:lnTo>
                  <a:pt x="2802" y="237"/>
                </a:lnTo>
                <a:lnTo>
                  <a:pt x="2802" y="857"/>
                </a:lnTo>
                <a:lnTo>
                  <a:pt x="2803" y="879"/>
                </a:lnTo>
                <a:lnTo>
                  <a:pt x="2807" y="900"/>
                </a:lnTo>
                <a:lnTo>
                  <a:pt x="2813" y="920"/>
                </a:lnTo>
                <a:lnTo>
                  <a:pt x="2820" y="940"/>
                </a:lnTo>
                <a:lnTo>
                  <a:pt x="2829" y="958"/>
                </a:lnTo>
                <a:lnTo>
                  <a:pt x="2840" y="977"/>
                </a:lnTo>
                <a:lnTo>
                  <a:pt x="2852" y="993"/>
                </a:lnTo>
                <a:lnTo>
                  <a:pt x="2865" y="1008"/>
                </a:lnTo>
                <a:lnTo>
                  <a:pt x="2880" y="1021"/>
                </a:lnTo>
                <a:lnTo>
                  <a:pt x="2898" y="1033"/>
                </a:lnTo>
                <a:lnTo>
                  <a:pt x="2915" y="1044"/>
                </a:lnTo>
                <a:lnTo>
                  <a:pt x="2934" y="1054"/>
                </a:lnTo>
                <a:lnTo>
                  <a:pt x="2953" y="1060"/>
                </a:lnTo>
                <a:lnTo>
                  <a:pt x="2973" y="1066"/>
                </a:lnTo>
                <a:lnTo>
                  <a:pt x="2994" y="1070"/>
                </a:lnTo>
                <a:lnTo>
                  <a:pt x="3016" y="1071"/>
                </a:lnTo>
                <a:lnTo>
                  <a:pt x="3043" y="1071"/>
                </a:lnTo>
                <a:lnTo>
                  <a:pt x="3064" y="1070"/>
                </a:lnTo>
                <a:lnTo>
                  <a:pt x="3086" y="1066"/>
                </a:lnTo>
                <a:lnTo>
                  <a:pt x="3106" y="1060"/>
                </a:lnTo>
                <a:lnTo>
                  <a:pt x="3126" y="1054"/>
                </a:lnTo>
                <a:lnTo>
                  <a:pt x="3145" y="1044"/>
                </a:lnTo>
                <a:lnTo>
                  <a:pt x="3163" y="1033"/>
                </a:lnTo>
                <a:lnTo>
                  <a:pt x="3179" y="1021"/>
                </a:lnTo>
                <a:lnTo>
                  <a:pt x="3194" y="1008"/>
                </a:lnTo>
                <a:lnTo>
                  <a:pt x="3208" y="993"/>
                </a:lnTo>
                <a:lnTo>
                  <a:pt x="3220" y="977"/>
                </a:lnTo>
                <a:lnTo>
                  <a:pt x="3231" y="958"/>
                </a:lnTo>
                <a:lnTo>
                  <a:pt x="3241" y="940"/>
                </a:lnTo>
                <a:lnTo>
                  <a:pt x="3247" y="920"/>
                </a:lnTo>
                <a:lnTo>
                  <a:pt x="3253" y="900"/>
                </a:lnTo>
                <a:lnTo>
                  <a:pt x="3255" y="879"/>
                </a:lnTo>
                <a:lnTo>
                  <a:pt x="3257" y="857"/>
                </a:lnTo>
                <a:lnTo>
                  <a:pt x="3257" y="237"/>
                </a:lnTo>
                <a:lnTo>
                  <a:pt x="4146" y="237"/>
                </a:lnTo>
                <a:close/>
                <a:moveTo>
                  <a:pt x="1073" y="0"/>
                </a:moveTo>
                <a:lnTo>
                  <a:pt x="1099" y="0"/>
                </a:lnTo>
                <a:lnTo>
                  <a:pt x="1110" y="1"/>
                </a:lnTo>
                <a:lnTo>
                  <a:pt x="1121" y="3"/>
                </a:lnTo>
                <a:lnTo>
                  <a:pt x="1131" y="5"/>
                </a:lnTo>
                <a:lnTo>
                  <a:pt x="1141" y="9"/>
                </a:lnTo>
                <a:lnTo>
                  <a:pt x="1150" y="13"/>
                </a:lnTo>
                <a:lnTo>
                  <a:pt x="1158" y="19"/>
                </a:lnTo>
                <a:lnTo>
                  <a:pt x="1168" y="26"/>
                </a:lnTo>
                <a:lnTo>
                  <a:pt x="1174" y="32"/>
                </a:lnTo>
                <a:lnTo>
                  <a:pt x="1181" y="39"/>
                </a:lnTo>
                <a:lnTo>
                  <a:pt x="1188" y="47"/>
                </a:lnTo>
                <a:lnTo>
                  <a:pt x="1193" y="57"/>
                </a:lnTo>
                <a:lnTo>
                  <a:pt x="1197" y="66"/>
                </a:lnTo>
                <a:lnTo>
                  <a:pt x="1201" y="75"/>
                </a:lnTo>
                <a:lnTo>
                  <a:pt x="1204" y="86"/>
                </a:lnTo>
                <a:lnTo>
                  <a:pt x="1205" y="96"/>
                </a:lnTo>
                <a:lnTo>
                  <a:pt x="1205" y="108"/>
                </a:lnTo>
                <a:lnTo>
                  <a:pt x="1205" y="857"/>
                </a:lnTo>
                <a:lnTo>
                  <a:pt x="1205" y="868"/>
                </a:lnTo>
                <a:lnTo>
                  <a:pt x="1204" y="879"/>
                </a:lnTo>
                <a:lnTo>
                  <a:pt x="1201" y="888"/>
                </a:lnTo>
                <a:lnTo>
                  <a:pt x="1197" y="897"/>
                </a:lnTo>
                <a:lnTo>
                  <a:pt x="1193" y="907"/>
                </a:lnTo>
                <a:lnTo>
                  <a:pt x="1188" y="916"/>
                </a:lnTo>
                <a:lnTo>
                  <a:pt x="1181" y="924"/>
                </a:lnTo>
                <a:lnTo>
                  <a:pt x="1174" y="931"/>
                </a:lnTo>
                <a:lnTo>
                  <a:pt x="1168" y="939"/>
                </a:lnTo>
                <a:lnTo>
                  <a:pt x="1158" y="945"/>
                </a:lnTo>
                <a:lnTo>
                  <a:pt x="1150" y="950"/>
                </a:lnTo>
                <a:lnTo>
                  <a:pt x="1141" y="954"/>
                </a:lnTo>
                <a:lnTo>
                  <a:pt x="1131" y="958"/>
                </a:lnTo>
                <a:lnTo>
                  <a:pt x="1121" y="961"/>
                </a:lnTo>
                <a:lnTo>
                  <a:pt x="1110" y="962"/>
                </a:lnTo>
                <a:lnTo>
                  <a:pt x="1099" y="963"/>
                </a:lnTo>
                <a:lnTo>
                  <a:pt x="1073" y="963"/>
                </a:lnTo>
                <a:lnTo>
                  <a:pt x="1063" y="962"/>
                </a:lnTo>
                <a:lnTo>
                  <a:pt x="1052" y="961"/>
                </a:lnTo>
                <a:lnTo>
                  <a:pt x="1041" y="958"/>
                </a:lnTo>
                <a:lnTo>
                  <a:pt x="1032" y="954"/>
                </a:lnTo>
                <a:lnTo>
                  <a:pt x="1022" y="950"/>
                </a:lnTo>
                <a:lnTo>
                  <a:pt x="1013" y="945"/>
                </a:lnTo>
                <a:lnTo>
                  <a:pt x="1005" y="939"/>
                </a:lnTo>
                <a:lnTo>
                  <a:pt x="998" y="931"/>
                </a:lnTo>
                <a:lnTo>
                  <a:pt x="991" y="924"/>
                </a:lnTo>
                <a:lnTo>
                  <a:pt x="985" y="916"/>
                </a:lnTo>
                <a:lnTo>
                  <a:pt x="979" y="907"/>
                </a:lnTo>
                <a:lnTo>
                  <a:pt x="975" y="897"/>
                </a:lnTo>
                <a:lnTo>
                  <a:pt x="971" y="888"/>
                </a:lnTo>
                <a:lnTo>
                  <a:pt x="969" y="879"/>
                </a:lnTo>
                <a:lnTo>
                  <a:pt x="967" y="868"/>
                </a:lnTo>
                <a:lnTo>
                  <a:pt x="967" y="857"/>
                </a:lnTo>
                <a:lnTo>
                  <a:pt x="967" y="108"/>
                </a:lnTo>
                <a:lnTo>
                  <a:pt x="967" y="96"/>
                </a:lnTo>
                <a:lnTo>
                  <a:pt x="969" y="86"/>
                </a:lnTo>
                <a:lnTo>
                  <a:pt x="971" y="75"/>
                </a:lnTo>
                <a:lnTo>
                  <a:pt x="975" y="66"/>
                </a:lnTo>
                <a:lnTo>
                  <a:pt x="979" y="57"/>
                </a:lnTo>
                <a:lnTo>
                  <a:pt x="985" y="47"/>
                </a:lnTo>
                <a:lnTo>
                  <a:pt x="991" y="39"/>
                </a:lnTo>
                <a:lnTo>
                  <a:pt x="998" y="32"/>
                </a:lnTo>
                <a:lnTo>
                  <a:pt x="1005" y="26"/>
                </a:lnTo>
                <a:lnTo>
                  <a:pt x="1013" y="19"/>
                </a:lnTo>
                <a:lnTo>
                  <a:pt x="1022" y="13"/>
                </a:lnTo>
                <a:lnTo>
                  <a:pt x="1032" y="9"/>
                </a:lnTo>
                <a:lnTo>
                  <a:pt x="1041" y="5"/>
                </a:lnTo>
                <a:lnTo>
                  <a:pt x="1052" y="3"/>
                </a:lnTo>
                <a:lnTo>
                  <a:pt x="1063" y="1"/>
                </a:lnTo>
                <a:lnTo>
                  <a:pt x="1073" y="0"/>
                </a:lnTo>
                <a:close/>
                <a:moveTo>
                  <a:pt x="3016" y="0"/>
                </a:moveTo>
                <a:lnTo>
                  <a:pt x="3043" y="0"/>
                </a:lnTo>
                <a:lnTo>
                  <a:pt x="3054" y="1"/>
                </a:lnTo>
                <a:lnTo>
                  <a:pt x="3064" y="3"/>
                </a:lnTo>
                <a:lnTo>
                  <a:pt x="3075" y="5"/>
                </a:lnTo>
                <a:lnTo>
                  <a:pt x="3085" y="9"/>
                </a:lnTo>
                <a:lnTo>
                  <a:pt x="3094" y="13"/>
                </a:lnTo>
                <a:lnTo>
                  <a:pt x="3102" y="19"/>
                </a:lnTo>
                <a:lnTo>
                  <a:pt x="3110" y="26"/>
                </a:lnTo>
                <a:lnTo>
                  <a:pt x="3118" y="32"/>
                </a:lnTo>
                <a:lnTo>
                  <a:pt x="3125" y="39"/>
                </a:lnTo>
                <a:lnTo>
                  <a:pt x="3132" y="47"/>
                </a:lnTo>
                <a:lnTo>
                  <a:pt x="3137" y="57"/>
                </a:lnTo>
                <a:lnTo>
                  <a:pt x="3141" y="66"/>
                </a:lnTo>
                <a:lnTo>
                  <a:pt x="3145" y="75"/>
                </a:lnTo>
                <a:lnTo>
                  <a:pt x="3146" y="86"/>
                </a:lnTo>
                <a:lnTo>
                  <a:pt x="3149" y="96"/>
                </a:lnTo>
                <a:lnTo>
                  <a:pt x="3149" y="108"/>
                </a:lnTo>
                <a:lnTo>
                  <a:pt x="3149" y="857"/>
                </a:lnTo>
                <a:lnTo>
                  <a:pt x="3149" y="868"/>
                </a:lnTo>
                <a:lnTo>
                  <a:pt x="3146" y="879"/>
                </a:lnTo>
                <a:lnTo>
                  <a:pt x="3145" y="888"/>
                </a:lnTo>
                <a:lnTo>
                  <a:pt x="3141" y="897"/>
                </a:lnTo>
                <a:lnTo>
                  <a:pt x="3137" y="907"/>
                </a:lnTo>
                <a:lnTo>
                  <a:pt x="3132" y="916"/>
                </a:lnTo>
                <a:lnTo>
                  <a:pt x="3125" y="924"/>
                </a:lnTo>
                <a:lnTo>
                  <a:pt x="3118" y="931"/>
                </a:lnTo>
                <a:lnTo>
                  <a:pt x="3110" y="939"/>
                </a:lnTo>
                <a:lnTo>
                  <a:pt x="3102" y="945"/>
                </a:lnTo>
                <a:lnTo>
                  <a:pt x="3094" y="950"/>
                </a:lnTo>
                <a:lnTo>
                  <a:pt x="3085" y="954"/>
                </a:lnTo>
                <a:lnTo>
                  <a:pt x="3075" y="958"/>
                </a:lnTo>
                <a:lnTo>
                  <a:pt x="3064" y="961"/>
                </a:lnTo>
                <a:lnTo>
                  <a:pt x="3054" y="962"/>
                </a:lnTo>
                <a:lnTo>
                  <a:pt x="3043" y="963"/>
                </a:lnTo>
                <a:lnTo>
                  <a:pt x="3016" y="963"/>
                </a:lnTo>
                <a:lnTo>
                  <a:pt x="3005" y="962"/>
                </a:lnTo>
                <a:lnTo>
                  <a:pt x="2996" y="961"/>
                </a:lnTo>
                <a:lnTo>
                  <a:pt x="2985" y="958"/>
                </a:lnTo>
                <a:lnTo>
                  <a:pt x="2976" y="954"/>
                </a:lnTo>
                <a:lnTo>
                  <a:pt x="2966" y="950"/>
                </a:lnTo>
                <a:lnTo>
                  <a:pt x="2957" y="945"/>
                </a:lnTo>
                <a:lnTo>
                  <a:pt x="2949" y="939"/>
                </a:lnTo>
                <a:lnTo>
                  <a:pt x="2942" y="931"/>
                </a:lnTo>
                <a:lnTo>
                  <a:pt x="2934" y="924"/>
                </a:lnTo>
                <a:lnTo>
                  <a:pt x="2929" y="916"/>
                </a:lnTo>
                <a:lnTo>
                  <a:pt x="2923" y="907"/>
                </a:lnTo>
                <a:lnTo>
                  <a:pt x="2919" y="897"/>
                </a:lnTo>
                <a:lnTo>
                  <a:pt x="2915" y="888"/>
                </a:lnTo>
                <a:lnTo>
                  <a:pt x="2912" y="879"/>
                </a:lnTo>
                <a:lnTo>
                  <a:pt x="2911" y="868"/>
                </a:lnTo>
                <a:lnTo>
                  <a:pt x="2910" y="857"/>
                </a:lnTo>
                <a:lnTo>
                  <a:pt x="2910" y="108"/>
                </a:lnTo>
                <a:lnTo>
                  <a:pt x="2911" y="96"/>
                </a:lnTo>
                <a:lnTo>
                  <a:pt x="2912" y="86"/>
                </a:lnTo>
                <a:lnTo>
                  <a:pt x="2915" y="75"/>
                </a:lnTo>
                <a:lnTo>
                  <a:pt x="2919" y="66"/>
                </a:lnTo>
                <a:lnTo>
                  <a:pt x="2923" y="57"/>
                </a:lnTo>
                <a:lnTo>
                  <a:pt x="2929" y="47"/>
                </a:lnTo>
                <a:lnTo>
                  <a:pt x="2934" y="39"/>
                </a:lnTo>
                <a:lnTo>
                  <a:pt x="2942" y="32"/>
                </a:lnTo>
                <a:lnTo>
                  <a:pt x="2949" y="26"/>
                </a:lnTo>
                <a:lnTo>
                  <a:pt x="2957" y="19"/>
                </a:lnTo>
                <a:lnTo>
                  <a:pt x="2966" y="13"/>
                </a:lnTo>
                <a:lnTo>
                  <a:pt x="2976" y="9"/>
                </a:lnTo>
                <a:lnTo>
                  <a:pt x="2985" y="5"/>
                </a:lnTo>
                <a:lnTo>
                  <a:pt x="2996" y="3"/>
                </a:lnTo>
                <a:lnTo>
                  <a:pt x="3005" y="1"/>
                </a:lnTo>
                <a:lnTo>
                  <a:pt x="3016" y="0"/>
                </a:lnTo>
                <a:close/>
              </a:path>
            </a:pathLst>
          </a:custGeom>
          <a:solidFill>
            <a:srgbClr val="00477F"/>
          </a:solidFill>
          <a:ln w="9525">
            <a:noFill/>
            <a:round/>
            <a:headEnd/>
            <a:tailEnd/>
          </a:ln>
        </p:spPr>
        <p:txBody>
          <a:bodyPr lIns="79926" tIns="39963" rIns="79926" bIns="39963"/>
          <a:lstStyle/>
          <a:p>
            <a:endParaRPr lang="de-DE">
              <a:solidFill>
                <a:srgbClr val="FF0000"/>
              </a:solidFill>
            </a:endParaRPr>
          </a:p>
        </p:txBody>
      </p:sp>
      <p:sp>
        <p:nvSpPr>
          <p:cNvPr id="501" name="Rectangle 500"/>
          <p:cNvSpPr/>
          <p:nvPr/>
        </p:nvSpPr>
        <p:spPr>
          <a:xfrm>
            <a:off x="3868831" y="4250430"/>
            <a:ext cx="2120016" cy="307001"/>
          </a:xfrm>
          <a:prstGeom prst="rect">
            <a:avLst/>
          </a:prstGeom>
        </p:spPr>
        <p:txBody>
          <a:bodyPr wrap="square" lIns="79926" tIns="39963" rIns="79926" bIns="39963">
            <a:spAutoFit/>
          </a:bodyPr>
          <a:lstStyle/>
          <a:p>
            <a:r>
              <a:rPr lang="fr-FR" sz="1400" b="1" kern="0" dirty="0" smtClean="0">
                <a:solidFill>
                  <a:schemeClr val="tx2"/>
                </a:solidFill>
                <a:cs typeface="Arial" panose="020B0604020202020204" pitchFamily="34" charset="0"/>
              </a:rPr>
              <a:t>Avril </a:t>
            </a:r>
            <a:endParaRPr lang="fr-FR" sz="1400" b="1" kern="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503" name="Oval 11"/>
          <p:cNvSpPr>
            <a:spLocks noChangeArrowheads="1"/>
          </p:cNvSpPr>
          <p:nvPr/>
        </p:nvSpPr>
        <p:spPr bwMode="gray">
          <a:xfrm>
            <a:off x="3337902" y="3939011"/>
            <a:ext cx="161613" cy="174186"/>
          </a:xfrm>
          <a:prstGeom prst="ellipse">
            <a:avLst/>
          </a:prstGeom>
          <a:solidFill>
            <a:srgbClr val="3C729D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lIns="85778" tIns="42889" rIns="85778" bIns="42889" anchor="ctr"/>
          <a:lstStyle/>
          <a:p>
            <a:pPr algn="ctr" defTabSz="799277">
              <a:lnSpc>
                <a:spcPts val="1127"/>
              </a:lnSpc>
              <a:defRPr/>
            </a:pPr>
            <a:endParaRPr lang="fr-FR" sz="1100" kern="0" dirty="0">
              <a:solidFill>
                <a:srgbClr val="646464"/>
              </a:solidFill>
              <a:cs typeface="Arial" panose="020B0604020202020204" pitchFamily="34" charset="0"/>
            </a:endParaRPr>
          </a:p>
        </p:txBody>
      </p:sp>
      <p:sp>
        <p:nvSpPr>
          <p:cNvPr id="47" name="Line 12"/>
          <p:cNvSpPr>
            <a:spLocks noChangeShapeType="1"/>
          </p:cNvSpPr>
          <p:nvPr/>
        </p:nvSpPr>
        <p:spPr bwMode="gray">
          <a:xfrm flipV="1">
            <a:off x="8171282" y="4140244"/>
            <a:ext cx="0" cy="529402"/>
          </a:xfrm>
          <a:prstGeom prst="line">
            <a:avLst/>
          </a:prstGeom>
          <a:solidFill>
            <a:srgbClr val="FFFFFF"/>
          </a:solidFill>
          <a:ln>
            <a:solidFill>
              <a:srgbClr val="3C729D"/>
            </a:solidFill>
            <a:prstDash val="dash"/>
          </a:ln>
        </p:spPr>
        <p:txBody>
          <a:bodyPr vert="horz" wrap="square" lIns="39963" tIns="39963" rIns="39963" bIns="39963" rtlCol="0">
            <a:spAutoFit/>
          </a:bodyPr>
          <a:lstStyle/>
          <a:p>
            <a:pPr marL="159579" indent="-159579" defTabSz="237292">
              <a:lnSpc>
                <a:spcPts val="1127"/>
              </a:lnSpc>
              <a:spcBef>
                <a:spcPts val="757"/>
              </a:spcBef>
              <a:buClr>
                <a:srgbClr val="FFD200"/>
              </a:buClr>
              <a:buSzPct val="75000"/>
              <a:buFont typeface="Wingdings 3" panose="05040102010807070707" pitchFamily="18" charset="2"/>
              <a:buChar char=""/>
              <a:defRPr/>
            </a:pPr>
            <a:endParaRPr lang="fr-FR" sz="1100" kern="0" dirty="0">
              <a:solidFill>
                <a:srgbClr val="646464"/>
              </a:solidFill>
              <a:cs typeface="Arial" panose="020B0604020202020204" pitchFamily="34" charset="0"/>
            </a:endParaRPr>
          </a:p>
        </p:txBody>
      </p:sp>
      <p:sp>
        <p:nvSpPr>
          <p:cNvPr id="48" name="Rechteck 106"/>
          <p:cNvSpPr/>
          <p:nvPr/>
        </p:nvSpPr>
        <p:spPr bwMode="gray">
          <a:xfrm>
            <a:off x="6192090" y="5203340"/>
            <a:ext cx="2699295" cy="544229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lIns="79926" tIns="39963" rIns="79926" bIns="39963">
            <a:spAutoFit/>
          </a:bodyPr>
          <a:lstStyle/>
          <a:p>
            <a:r>
              <a:rPr lang="fr-FR" sz="1000" dirty="0"/>
              <a:t>Equipement des pharmaciens en logiciels DMP-Compatibles</a:t>
            </a:r>
          </a:p>
          <a:p>
            <a:r>
              <a:rPr lang="fr-FR" sz="1000" dirty="0"/>
              <a:t>Accompagnement à la création de DMP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192090" y="4599331"/>
            <a:ext cx="2699295" cy="63470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lIns="79926" tIns="39963" rIns="79926" bIns="39963">
            <a:spAutoFit/>
          </a:bodyPr>
          <a:lstStyle/>
          <a:p>
            <a:r>
              <a:rPr lang="fr-FR" b="1" kern="0" dirty="0">
                <a:solidFill>
                  <a:srgbClr val="009800"/>
                </a:solidFill>
                <a:cs typeface="Arial" panose="020B0604020202020204" pitchFamily="34" charset="0"/>
              </a:rPr>
              <a:t>Démarrage de la création en officines</a:t>
            </a:r>
          </a:p>
        </p:txBody>
      </p:sp>
      <p:sp>
        <p:nvSpPr>
          <p:cNvPr id="51" name="Freeform 17"/>
          <p:cNvSpPr>
            <a:spLocks noChangeAspect="1" noEditPoints="1"/>
          </p:cNvSpPr>
          <p:nvPr/>
        </p:nvSpPr>
        <p:spPr bwMode="auto">
          <a:xfrm>
            <a:off x="6227071" y="4173635"/>
            <a:ext cx="306989" cy="373233"/>
          </a:xfrm>
          <a:custGeom>
            <a:avLst/>
            <a:gdLst>
              <a:gd name="T0" fmla="*/ 2147483647 w 4146"/>
              <a:gd name="T1" fmla="*/ 2147483647 h 4763"/>
              <a:gd name="T2" fmla="*/ 2147483647 w 4146"/>
              <a:gd name="T3" fmla="*/ 2147483647 h 4763"/>
              <a:gd name="T4" fmla="*/ 2147483647 w 4146"/>
              <a:gd name="T5" fmla="*/ 2147483647 h 4763"/>
              <a:gd name="T6" fmla="*/ 2147483647 w 4146"/>
              <a:gd name="T7" fmla="*/ 2147483647 h 4763"/>
              <a:gd name="T8" fmla="*/ 2147483647 w 4146"/>
              <a:gd name="T9" fmla="*/ 2147483647 h 4763"/>
              <a:gd name="T10" fmla="*/ 2147483647 w 4146"/>
              <a:gd name="T11" fmla="*/ 2147483647 h 4763"/>
              <a:gd name="T12" fmla="*/ 2147483647 w 4146"/>
              <a:gd name="T13" fmla="*/ 2147483647 h 4763"/>
              <a:gd name="T14" fmla="*/ 2147483647 w 4146"/>
              <a:gd name="T15" fmla="*/ 2147483647 h 4763"/>
              <a:gd name="T16" fmla="*/ 2147483647 w 4146"/>
              <a:gd name="T17" fmla="*/ 2147483647 h 4763"/>
              <a:gd name="T18" fmla="*/ 2147483647 w 4146"/>
              <a:gd name="T19" fmla="*/ 2147483647 h 4763"/>
              <a:gd name="T20" fmla="*/ 2147483647 w 4146"/>
              <a:gd name="T21" fmla="*/ 2147483647 h 4763"/>
              <a:gd name="T22" fmla="*/ 2147483647 w 4146"/>
              <a:gd name="T23" fmla="*/ 2147483647 h 4763"/>
              <a:gd name="T24" fmla="*/ 2147483647 w 4146"/>
              <a:gd name="T25" fmla="*/ 2147483647 h 4763"/>
              <a:gd name="T26" fmla="*/ 2147483647 w 4146"/>
              <a:gd name="T27" fmla="*/ 2147483647 h 4763"/>
              <a:gd name="T28" fmla="*/ 2147483647 w 4146"/>
              <a:gd name="T29" fmla="*/ 2147483647 h 4763"/>
              <a:gd name="T30" fmla="*/ 2147483647 w 4146"/>
              <a:gd name="T31" fmla="*/ 2147483647 h 4763"/>
              <a:gd name="T32" fmla="*/ 2147483647 w 4146"/>
              <a:gd name="T33" fmla="*/ 2147483647 h 4763"/>
              <a:gd name="T34" fmla="*/ 2147483647 w 4146"/>
              <a:gd name="T35" fmla="*/ 2147483647 h 4763"/>
              <a:gd name="T36" fmla="*/ 2147483647 w 4146"/>
              <a:gd name="T37" fmla="*/ 2147483647 h 4763"/>
              <a:gd name="T38" fmla="*/ 2147483647 w 4146"/>
              <a:gd name="T39" fmla="*/ 2147483647 h 4763"/>
              <a:gd name="T40" fmla="*/ 2147483647 w 4146"/>
              <a:gd name="T41" fmla="*/ 2147483647 h 4763"/>
              <a:gd name="T42" fmla="*/ 2147483647 w 4146"/>
              <a:gd name="T43" fmla="*/ 2147483647 h 4763"/>
              <a:gd name="T44" fmla="*/ 2147483647 w 4146"/>
              <a:gd name="T45" fmla="*/ 2147483647 h 4763"/>
              <a:gd name="T46" fmla="*/ 2147483647 w 4146"/>
              <a:gd name="T47" fmla="*/ 2147483647 h 4763"/>
              <a:gd name="T48" fmla="*/ 2147483647 w 4146"/>
              <a:gd name="T49" fmla="*/ 2147483647 h 4763"/>
              <a:gd name="T50" fmla="*/ 2147483647 w 4146"/>
              <a:gd name="T51" fmla="*/ 2147483647 h 4763"/>
              <a:gd name="T52" fmla="*/ 2147483647 w 4146"/>
              <a:gd name="T53" fmla="*/ 2147483647 h 4763"/>
              <a:gd name="T54" fmla="*/ 2147483647 w 4146"/>
              <a:gd name="T55" fmla="*/ 2147483647 h 4763"/>
              <a:gd name="T56" fmla="*/ 2147483647 w 4146"/>
              <a:gd name="T57" fmla="*/ 2147483647 h 4763"/>
              <a:gd name="T58" fmla="*/ 2147483647 w 4146"/>
              <a:gd name="T59" fmla="*/ 2147483647 h 4763"/>
              <a:gd name="T60" fmla="*/ 2147483647 w 4146"/>
              <a:gd name="T61" fmla="*/ 2147483647 h 4763"/>
              <a:gd name="T62" fmla="*/ 2147483647 w 4146"/>
              <a:gd name="T63" fmla="*/ 2147483647 h 4763"/>
              <a:gd name="T64" fmla="*/ 2147483647 w 4146"/>
              <a:gd name="T65" fmla="*/ 2147483647 h 4763"/>
              <a:gd name="T66" fmla="*/ 2147483647 w 4146"/>
              <a:gd name="T67" fmla="*/ 2147483647 h 4763"/>
              <a:gd name="T68" fmla="*/ 2147483647 w 4146"/>
              <a:gd name="T69" fmla="*/ 2147483647 h 4763"/>
              <a:gd name="T70" fmla="*/ 2147483647 w 4146"/>
              <a:gd name="T71" fmla="*/ 2147483647 h 4763"/>
              <a:gd name="T72" fmla="*/ 2147483647 w 4146"/>
              <a:gd name="T73" fmla="*/ 2147483647 h 4763"/>
              <a:gd name="T74" fmla="*/ 2147483647 w 4146"/>
              <a:gd name="T75" fmla="*/ 2147483647 h 4763"/>
              <a:gd name="T76" fmla="*/ 2147483647 w 4146"/>
              <a:gd name="T77" fmla="*/ 2147483647 h 4763"/>
              <a:gd name="T78" fmla="*/ 2147483647 w 4146"/>
              <a:gd name="T79" fmla="*/ 2147483647 h 4763"/>
              <a:gd name="T80" fmla="*/ 2147483647 w 4146"/>
              <a:gd name="T81" fmla="*/ 2147483647 h 4763"/>
              <a:gd name="T82" fmla="*/ 2147483647 w 4146"/>
              <a:gd name="T83" fmla="*/ 2147483647 h 4763"/>
              <a:gd name="T84" fmla="*/ 2147483647 w 4146"/>
              <a:gd name="T85" fmla="*/ 2147483647 h 4763"/>
              <a:gd name="T86" fmla="*/ 2147483647 w 4146"/>
              <a:gd name="T87" fmla="*/ 2147483647 h 4763"/>
              <a:gd name="T88" fmla="*/ 2147483647 w 4146"/>
              <a:gd name="T89" fmla="*/ 2147483647 h 4763"/>
              <a:gd name="T90" fmla="*/ 2147483647 w 4146"/>
              <a:gd name="T91" fmla="*/ 2147483647 h 4763"/>
              <a:gd name="T92" fmla="*/ 2147483647 w 4146"/>
              <a:gd name="T93" fmla="*/ 2147483647 h 4763"/>
              <a:gd name="T94" fmla="*/ 2147483647 w 4146"/>
              <a:gd name="T95" fmla="*/ 2147483647 h 4763"/>
              <a:gd name="T96" fmla="*/ 2147483647 w 4146"/>
              <a:gd name="T97" fmla="*/ 2147483647 h 4763"/>
              <a:gd name="T98" fmla="*/ 2147483647 w 4146"/>
              <a:gd name="T99" fmla="*/ 2147483647 h 4763"/>
              <a:gd name="T100" fmla="*/ 2147483647 w 4146"/>
              <a:gd name="T101" fmla="*/ 2147483647 h 4763"/>
              <a:gd name="T102" fmla="*/ 2147483647 w 4146"/>
              <a:gd name="T103" fmla="*/ 2147483647 h 4763"/>
              <a:gd name="T104" fmla="*/ 2147483647 w 4146"/>
              <a:gd name="T105" fmla="*/ 2147483647 h 4763"/>
              <a:gd name="T106" fmla="*/ 2147483647 w 4146"/>
              <a:gd name="T107" fmla="*/ 2147483647 h 4763"/>
              <a:gd name="T108" fmla="*/ 2147483647 w 4146"/>
              <a:gd name="T109" fmla="*/ 2147483647 h 4763"/>
              <a:gd name="T110" fmla="*/ 2147483647 w 4146"/>
              <a:gd name="T111" fmla="*/ 2147483647 h 4763"/>
              <a:gd name="T112" fmla="*/ 2147483647 w 4146"/>
              <a:gd name="T113" fmla="*/ 2147483647 h 4763"/>
              <a:gd name="T114" fmla="*/ 2147483647 w 4146"/>
              <a:gd name="T115" fmla="*/ 2147483647 h 4763"/>
              <a:gd name="T116" fmla="*/ 2147483647 w 4146"/>
              <a:gd name="T117" fmla="*/ 2147483647 h 4763"/>
              <a:gd name="T118" fmla="*/ 2147483647 w 4146"/>
              <a:gd name="T119" fmla="*/ 2147483647 h 4763"/>
              <a:gd name="T120" fmla="*/ 2147483647 w 4146"/>
              <a:gd name="T121" fmla="*/ 2147483647 h 4763"/>
              <a:gd name="T122" fmla="*/ 2147483647 w 4146"/>
              <a:gd name="T123" fmla="*/ 2147483647 h 476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146"/>
              <a:gd name="T187" fmla="*/ 0 h 4763"/>
              <a:gd name="T188" fmla="*/ 4146 w 4146"/>
              <a:gd name="T189" fmla="*/ 4763 h 476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146" h="4763">
                <a:moveTo>
                  <a:pt x="4046" y="4763"/>
                </a:moveTo>
                <a:lnTo>
                  <a:pt x="102" y="4763"/>
                </a:lnTo>
                <a:lnTo>
                  <a:pt x="102" y="1765"/>
                </a:lnTo>
                <a:lnTo>
                  <a:pt x="317" y="1765"/>
                </a:lnTo>
                <a:lnTo>
                  <a:pt x="317" y="4548"/>
                </a:lnTo>
                <a:lnTo>
                  <a:pt x="3200" y="4548"/>
                </a:lnTo>
                <a:lnTo>
                  <a:pt x="3200" y="3914"/>
                </a:lnTo>
                <a:lnTo>
                  <a:pt x="3827" y="3914"/>
                </a:lnTo>
                <a:lnTo>
                  <a:pt x="3829" y="3913"/>
                </a:lnTo>
                <a:lnTo>
                  <a:pt x="3827" y="1765"/>
                </a:lnTo>
                <a:lnTo>
                  <a:pt x="4042" y="1765"/>
                </a:lnTo>
                <a:lnTo>
                  <a:pt x="4046" y="4763"/>
                </a:lnTo>
                <a:close/>
                <a:moveTo>
                  <a:pt x="3826" y="4042"/>
                </a:moveTo>
                <a:lnTo>
                  <a:pt x="3308" y="4042"/>
                </a:lnTo>
                <a:lnTo>
                  <a:pt x="3308" y="4560"/>
                </a:lnTo>
                <a:lnTo>
                  <a:pt x="3826" y="4042"/>
                </a:lnTo>
                <a:close/>
                <a:moveTo>
                  <a:pt x="3481" y="4560"/>
                </a:moveTo>
                <a:lnTo>
                  <a:pt x="3831" y="4560"/>
                </a:lnTo>
                <a:lnTo>
                  <a:pt x="3831" y="4214"/>
                </a:lnTo>
                <a:lnTo>
                  <a:pt x="3481" y="4560"/>
                </a:lnTo>
                <a:close/>
                <a:moveTo>
                  <a:pt x="2022" y="3171"/>
                </a:moveTo>
                <a:lnTo>
                  <a:pt x="2022" y="3171"/>
                </a:lnTo>
                <a:lnTo>
                  <a:pt x="2021" y="3206"/>
                </a:lnTo>
                <a:lnTo>
                  <a:pt x="2019" y="3240"/>
                </a:lnTo>
                <a:lnTo>
                  <a:pt x="2015" y="3272"/>
                </a:lnTo>
                <a:lnTo>
                  <a:pt x="2010" y="3303"/>
                </a:lnTo>
                <a:lnTo>
                  <a:pt x="2003" y="3333"/>
                </a:lnTo>
                <a:lnTo>
                  <a:pt x="1995" y="3362"/>
                </a:lnTo>
                <a:lnTo>
                  <a:pt x="1986" y="3391"/>
                </a:lnTo>
                <a:lnTo>
                  <a:pt x="1975" y="3418"/>
                </a:lnTo>
                <a:lnTo>
                  <a:pt x="1961" y="3443"/>
                </a:lnTo>
                <a:lnTo>
                  <a:pt x="1948" y="3467"/>
                </a:lnTo>
                <a:lnTo>
                  <a:pt x="1933" y="3492"/>
                </a:lnTo>
                <a:lnTo>
                  <a:pt x="1917" y="3513"/>
                </a:lnTo>
                <a:lnTo>
                  <a:pt x="1899" y="3535"/>
                </a:lnTo>
                <a:lnTo>
                  <a:pt x="1881" y="3556"/>
                </a:lnTo>
                <a:lnTo>
                  <a:pt x="1860" y="3575"/>
                </a:lnTo>
                <a:lnTo>
                  <a:pt x="1838" y="3592"/>
                </a:lnTo>
                <a:lnTo>
                  <a:pt x="1816" y="3610"/>
                </a:lnTo>
                <a:lnTo>
                  <a:pt x="1792" y="3626"/>
                </a:lnTo>
                <a:lnTo>
                  <a:pt x="1766" y="3641"/>
                </a:lnTo>
                <a:lnTo>
                  <a:pt x="1741" y="3654"/>
                </a:lnTo>
                <a:lnTo>
                  <a:pt x="1714" y="3668"/>
                </a:lnTo>
                <a:lnTo>
                  <a:pt x="1684" y="3680"/>
                </a:lnTo>
                <a:lnTo>
                  <a:pt x="1655" y="3689"/>
                </a:lnTo>
                <a:lnTo>
                  <a:pt x="1624" y="3700"/>
                </a:lnTo>
                <a:lnTo>
                  <a:pt x="1591" y="3708"/>
                </a:lnTo>
                <a:lnTo>
                  <a:pt x="1559" y="3715"/>
                </a:lnTo>
                <a:lnTo>
                  <a:pt x="1524" y="3722"/>
                </a:lnTo>
                <a:lnTo>
                  <a:pt x="1489" y="3727"/>
                </a:lnTo>
                <a:lnTo>
                  <a:pt x="1453" y="3730"/>
                </a:lnTo>
                <a:lnTo>
                  <a:pt x="1417" y="3734"/>
                </a:lnTo>
                <a:lnTo>
                  <a:pt x="1378" y="3735"/>
                </a:lnTo>
                <a:lnTo>
                  <a:pt x="1339" y="3735"/>
                </a:lnTo>
                <a:lnTo>
                  <a:pt x="1289" y="3734"/>
                </a:lnTo>
                <a:lnTo>
                  <a:pt x="1239" y="3731"/>
                </a:lnTo>
                <a:lnTo>
                  <a:pt x="1191" y="3724"/>
                </a:lnTo>
                <a:lnTo>
                  <a:pt x="1145" y="3716"/>
                </a:lnTo>
                <a:lnTo>
                  <a:pt x="1099" y="3704"/>
                </a:lnTo>
                <a:lnTo>
                  <a:pt x="1056" y="3692"/>
                </a:lnTo>
                <a:lnTo>
                  <a:pt x="1013" y="3677"/>
                </a:lnTo>
                <a:lnTo>
                  <a:pt x="971" y="3660"/>
                </a:lnTo>
                <a:lnTo>
                  <a:pt x="932" y="3641"/>
                </a:lnTo>
                <a:lnTo>
                  <a:pt x="893" y="3621"/>
                </a:lnTo>
                <a:lnTo>
                  <a:pt x="857" y="3598"/>
                </a:lnTo>
                <a:lnTo>
                  <a:pt x="822" y="3575"/>
                </a:lnTo>
                <a:lnTo>
                  <a:pt x="787" y="3548"/>
                </a:lnTo>
                <a:lnTo>
                  <a:pt x="755" y="3521"/>
                </a:lnTo>
                <a:lnTo>
                  <a:pt x="722" y="3493"/>
                </a:lnTo>
                <a:lnTo>
                  <a:pt x="693" y="3463"/>
                </a:lnTo>
                <a:lnTo>
                  <a:pt x="908" y="3237"/>
                </a:lnTo>
                <a:lnTo>
                  <a:pt x="931" y="3259"/>
                </a:lnTo>
                <a:lnTo>
                  <a:pt x="955" y="3279"/>
                </a:lnTo>
                <a:lnTo>
                  <a:pt x="979" y="3299"/>
                </a:lnTo>
                <a:lnTo>
                  <a:pt x="1004" y="3317"/>
                </a:lnTo>
                <a:lnTo>
                  <a:pt x="1029" y="3334"/>
                </a:lnTo>
                <a:lnTo>
                  <a:pt x="1055" y="3350"/>
                </a:lnTo>
                <a:lnTo>
                  <a:pt x="1080" y="3365"/>
                </a:lnTo>
                <a:lnTo>
                  <a:pt x="1107" y="3379"/>
                </a:lnTo>
                <a:lnTo>
                  <a:pt x="1135" y="3391"/>
                </a:lnTo>
                <a:lnTo>
                  <a:pt x="1162" y="3401"/>
                </a:lnTo>
                <a:lnTo>
                  <a:pt x="1192" y="3411"/>
                </a:lnTo>
                <a:lnTo>
                  <a:pt x="1221" y="3418"/>
                </a:lnTo>
                <a:lnTo>
                  <a:pt x="1251" y="3423"/>
                </a:lnTo>
                <a:lnTo>
                  <a:pt x="1282" y="3427"/>
                </a:lnTo>
                <a:lnTo>
                  <a:pt x="1314" y="3430"/>
                </a:lnTo>
                <a:lnTo>
                  <a:pt x="1347" y="3431"/>
                </a:lnTo>
                <a:lnTo>
                  <a:pt x="1387" y="3430"/>
                </a:lnTo>
                <a:lnTo>
                  <a:pt x="1425" y="3427"/>
                </a:lnTo>
                <a:lnTo>
                  <a:pt x="1460" y="3422"/>
                </a:lnTo>
                <a:lnTo>
                  <a:pt x="1492" y="3415"/>
                </a:lnTo>
                <a:lnTo>
                  <a:pt x="1520" y="3405"/>
                </a:lnTo>
                <a:lnTo>
                  <a:pt x="1547" y="3393"/>
                </a:lnTo>
                <a:lnTo>
                  <a:pt x="1571" y="3380"/>
                </a:lnTo>
                <a:lnTo>
                  <a:pt x="1582" y="3373"/>
                </a:lnTo>
                <a:lnTo>
                  <a:pt x="1591" y="3365"/>
                </a:lnTo>
                <a:lnTo>
                  <a:pt x="1610" y="3348"/>
                </a:lnTo>
                <a:lnTo>
                  <a:pt x="1626" y="3329"/>
                </a:lnTo>
                <a:lnTo>
                  <a:pt x="1640" y="3307"/>
                </a:lnTo>
                <a:lnTo>
                  <a:pt x="1651" y="3284"/>
                </a:lnTo>
                <a:lnTo>
                  <a:pt x="1660" y="3260"/>
                </a:lnTo>
                <a:lnTo>
                  <a:pt x="1665" y="3235"/>
                </a:lnTo>
                <a:lnTo>
                  <a:pt x="1669" y="3206"/>
                </a:lnTo>
                <a:lnTo>
                  <a:pt x="1671" y="3177"/>
                </a:lnTo>
                <a:lnTo>
                  <a:pt x="1669" y="3147"/>
                </a:lnTo>
                <a:lnTo>
                  <a:pt x="1667" y="3120"/>
                </a:lnTo>
                <a:lnTo>
                  <a:pt x="1660" y="3093"/>
                </a:lnTo>
                <a:lnTo>
                  <a:pt x="1652" y="3069"/>
                </a:lnTo>
                <a:lnTo>
                  <a:pt x="1648" y="3057"/>
                </a:lnTo>
                <a:lnTo>
                  <a:pt x="1641" y="3046"/>
                </a:lnTo>
                <a:lnTo>
                  <a:pt x="1636" y="3035"/>
                </a:lnTo>
                <a:lnTo>
                  <a:pt x="1629" y="3025"/>
                </a:lnTo>
                <a:lnTo>
                  <a:pt x="1621" y="3015"/>
                </a:lnTo>
                <a:lnTo>
                  <a:pt x="1613" y="3007"/>
                </a:lnTo>
                <a:lnTo>
                  <a:pt x="1604" y="2999"/>
                </a:lnTo>
                <a:lnTo>
                  <a:pt x="1594" y="2991"/>
                </a:lnTo>
                <a:lnTo>
                  <a:pt x="1573" y="2976"/>
                </a:lnTo>
                <a:lnTo>
                  <a:pt x="1550" y="2964"/>
                </a:lnTo>
                <a:lnTo>
                  <a:pt x="1523" y="2953"/>
                </a:lnTo>
                <a:lnTo>
                  <a:pt x="1493" y="2944"/>
                </a:lnTo>
                <a:lnTo>
                  <a:pt x="1462" y="2937"/>
                </a:lnTo>
                <a:lnTo>
                  <a:pt x="1429" y="2932"/>
                </a:lnTo>
                <a:lnTo>
                  <a:pt x="1391" y="2929"/>
                </a:lnTo>
                <a:lnTo>
                  <a:pt x="1352" y="2928"/>
                </a:lnTo>
                <a:lnTo>
                  <a:pt x="1174" y="2928"/>
                </a:lnTo>
                <a:lnTo>
                  <a:pt x="1174" y="2637"/>
                </a:lnTo>
                <a:lnTo>
                  <a:pt x="1344" y="2637"/>
                </a:lnTo>
                <a:lnTo>
                  <a:pt x="1378" y="2636"/>
                </a:lnTo>
                <a:lnTo>
                  <a:pt x="1408" y="2633"/>
                </a:lnTo>
                <a:lnTo>
                  <a:pt x="1437" y="2629"/>
                </a:lnTo>
                <a:lnTo>
                  <a:pt x="1462" y="2622"/>
                </a:lnTo>
                <a:lnTo>
                  <a:pt x="1486" y="2614"/>
                </a:lnTo>
                <a:lnTo>
                  <a:pt x="1507" y="2605"/>
                </a:lnTo>
                <a:lnTo>
                  <a:pt x="1525" y="2594"/>
                </a:lnTo>
                <a:lnTo>
                  <a:pt x="1542" y="2581"/>
                </a:lnTo>
                <a:lnTo>
                  <a:pt x="1556" y="2566"/>
                </a:lnTo>
                <a:lnTo>
                  <a:pt x="1569" y="2550"/>
                </a:lnTo>
                <a:lnTo>
                  <a:pt x="1579" y="2532"/>
                </a:lnTo>
                <a:lnTo>
                  <a:pt x="1587" y="2512"/>
                </a:lnTo>
                <a:lnTo>
                  <a:pt x="1594" y="2492"/>
                </a:lnTo>
                <a:lnTo>
                  <a:pt x="1599" y="2469"/>
                </a:lnTo>
                <a:lnTo>
                  <a:pt x="1602" y="2445"/>
                </a:lnTo>
                <a:lnTo>
                  <a:pt x="1604" y="2419"/>
                </a:lnTo>
                <a:lnTo>
                  <a:pt x="1602" y="2395"/>
                </a:lnTo>
                <a:lnTo>
                  <a:pt x="1599" y="2372"/>
                </a:lnTo>
                <a:lnTo>
                  <a:pt x="1594" y="2351"/>
                </a:lnTo>
                <a:lnTo>
                  <a:pt x="1587" y="2330"/>
                </a:lnTo>
                <a:lnTo>
                  <a:pt x="1578" y="2312"/>
                </a:lnTo>
                <a:lnTo>
                  <a:pt x="1567" y="2294"/>
                </a:lnTo>
                <a:lnTo>
                  <a:pt x="1554" y="2278"/>
                </a:lnTo>
                <a:lnTo>
                  <a:pt x="1539" y="2263"/>
                </a:lnTo>
                <a:lnTo>
                  <a:pt x="1520" y="2250"/>
                </a:lnTo>
                <a:lnTo>
                  <a:pt x="1500" y="2238"/>
                </a:lnTo>
                <a:lnTo>
                  <a:pt x="1477" y="2228"/>
                </a:lnTo>
                <a:lnTo>
                  <a:pt x="1452" y="2219"/>
                </a:lnTo>
                <a:lnTo>
                  <a:pt x="1425" y="2212"/>
                </a:lnTo>
                <a:lnTo>
                  <a:pt x="1394" y="2207"/>
                </a:lnTo>
                <a:lnTo>
                  <a:pt x="1360" y="2204"/>
                </a:lnTo>
                <a:lnTo>
                  <a:pt x="1324" y="2203"/>
                </a:lnTo>
                <a:lnTo>
                  <a:pt x="1297" y="2204"/>
                </a:lnTo>
                <a:lnTo>
                  <a:pt x="1270" y="2205"/>
                </a:lnTo>
                <a:lnTo>
                  <a:pt x="1243" y="2209"/>
                </a:lnTo>
                <a:lnTo>
                  <a:pt x="1217" y="2213"/>
                </a:lnTo>
                <a:lnTo>
                  <a:pt x="1193" y="2220"/>
                </a:lnTo>
                <a:lnTo>
                  <a:pt x="1168" y="2228"/>
                </a:lnTo>
                <a:lnTo>
                  <a:pt x="1145" y="2236"/>
                </a:lnTo>
                <a:lnTo>
                  <a:pt x="1121" y="2247"/>
                </a:lnTo>
                <a:lnTo>
                  <a:pt x="1099" y="2258"/>
                </a:lnTo>
                <a:lnTo>
                  <a:pt x="1076" y="2270"/>
                </a:lnTo>
                <a:lnTo>
                  <a:pt x="1055" y="2282"/>
                </a:lnTo>
                <a:lnTo>
                  <a:pt x="1033" y="2297"/>
                </a:lnTo>
                <a:lnTo>
                  <a:pt x="1012" y="2312"/>
                </a:lnTo>
                <a:lnTo>
                  <a:pt x="990" y="2328"/>
                </a:lnTo>
                <a:lnTo>
                  <a:pt x="970" y="2345"/>
                </a:lnTo>
                <a:lnTo>
                  <a:pt x="948" y="2363"/>
                </a:lnTo>
                <a:lnTo>
                  <a:pt x="751" y="2137"/>
                </a:lnTo>
                <a:lnTo>
                  <a:pt x="776" y="2114"/>
                </a:lnTo>
                <a:lnTo>
                  <a:pt x="803" y="2091"/>
                </a:lnTo>
                <a:lnTo>
                  <a:pt x="831" y="2069"/>
                </a:lnTo>
                <a:lnTo>
                  <a:pt x="861" y="2048"/>
                </a:lnTo>
                <a:lnTo>
                  <a:pt x="892" y="2028"/>
                </a:lnTo>
                <a:lnTo>
                  <a:pt x="924" y="2007"/>
                </a:lnTo>
                <a:lnTo>
                  <a:pt x="958" y="1990"/>
                </a:lnTo>
                <a:lnTo>
                  <a:pt x="994" y="1974"/>
                </a:lnTo>
                <a:lnTo>
                  <a:pt x="1030" y="1959"/>
                </a:lnTo>
                <a:lnTo>
                  <a:pt x="1069" y="1946"/>
                </a:lnTo>
                <a:lnTo>
                  <a:pt x="1110" y="1933"/>
                </a:lnTo>
                <a:lnTo>
                  <a:pt x="1150" y="1923"/>
                </a:lnTo>
                <a:lnTo>
                  <a:pt x="1195" y="1915"/>
                </a:lnTo>
                <a:lnTo>
                  <a:pt x="1239" y="1908"/>
                </a:lnTo>
                <a:lnTo>
                  <a:pt x="1286" y="1905"/>
                </a:lnTo>
                <a:lnTo>
                  <a:pt x="1334" y="1904"/>
                </a:lnTo>
                <a:lnTo>
                  <a:pt x="1368" y="1904"/>
                </a:lnTo>
                <a:lnTo>
                  <a:pt x="1402" y="1905"/>
                </a:lnTo>
                <a:lnTo>
                  <a:pt x="1434" y="1908"/>
                </a:lnTo>
                <a:lnTo>
                  <a:pt x="1466" y="1911"/>
                </a:lnTo>
                <a:lnTo>
                  <a:pt x="1497" y="1915"/>
                </a:lnTo>
                <a:lnTo>
                  <a:pt x="1527" y="1920"/>
                </a:lnTo>
                <a:lnTo>
                  <a:pt x="1556" y="1925"/>
                </a:lnTo>
                <a:lnTo>
                  <a:pt x="1586" y="1932"/>
                </a:lnTo>
                <a:lnTo>
                  <a:pt x="1613" y="1939"/>
                </a:lnTo>
                <a:lnTo>
                  <a:pt x="1640" y="1947"/>
                </a:lnTo>
                <a:lnTo>
                  <a:pt x="1667" y="1956"/>
                </a:lnTo>
                <a:lnTo>
                  <a:pt x="1691" y="1967"/>
                </a:lnTo>
                <a:lnTo>
                  <a:pt x="1715" y="1978"/>
                </a:lnTo>
                <a:lnTo>
                  <a:pt x="1738" y="1990"/>
                </a:lnTo>
                <a:lnTo>
                  <a:pt x="1761" y="2003"/>
                </a:lnTo>
                <a:lnTo>
                  <a:pt x="1781" y="2017"/>
                </a:lnTo>
                <a:lnTo>
                  <a:pt x="1801" y="2032"/>
                </a:lnTo>
                <a:lnTo>
                  <a:pt x="1820" y="2048"/>
                </a:lnTo>
                <a:lnTo>
                  <a:pt x="1838" y="2065"/>
                </a:lnTo>
                <a:lnTo>
                  <a:pt x="1855" y="2084"/>
                </a:lnTo>
                <a:lnTo>
                  <a:pt x="1870" y="2103"/>
                </a:lnTo>
                <a:lnTo>
                  <a:pt x="1885" y="2123"/>
                </a:lnTo>
                <a:lnTo>
                  <a:pt x="1898" y="2143"/>
                </a:lnTo>
                <a:lnTo>
                  <a:pt x="1910" y="2166"/>
                </a:lnTo>
                <a:lnTo>
                  <a:pt x="1921" y="2189"/>
                </a:lnTo>
                <a:lnTo>
                  <a:pt x="1930" y="2213"/>
                </a:lnTo>
                <a:lnTo>
                  <a:pt x="1938" y="2239"/>
                </a:lnTo>
                <a:lnTo>
                  <a:pt x="1944" y="2264"/>
                </a:lnTo>
                <a:lnTo>
                  <a:pt x="1949" y="2293"/>
                </a:lnTo>
                <a:lnTo>
                  <a:pt x="1953" y="2321"/>
                </a:lnTo>
                <a:lnTo>
                  <a:pt x="1955" y="2349"/>
                </a:lnTo>
                <a:lnTo>
                  <a:pt x="1956" y="2380"/>
                </a:lnTo>
                <a:lnTo>
                  <a:pt x="1955" y="2418"/>
                </a:lnTo>
                <a:lnTo>
                  <a:pt x="1951" y="2454"/>
                </a:lnTo>
                <a:lnTo>
                  <a:pt x="1945" y="2488"/>
                </a:lnTo>
                <a:lnTo>
                  <a:pt x="1937" y="2519"/>
                </a:lnTo>
                <a:lnTo>
                  <a:pt x="1926" y="2548"/>
                </a:lnTo>
                <a:lnTo>
                  <a:pt x="1916" y="2575"/>
                </a:lnTo>
                <a:lnTo>
                  <a:pt x="1901" y="2601"/>
                </a:lnTo>
                <a:lnTo>
                  <a:pt x="1885" y="2625"/>
                </a:lnTo>
                <a:lnTo>
                  <a:pt x="1869" y="2648"/>
                </a:lnTo>
                <a:lnTo>
                  <a:pt x="1850" y="2668"/>
                </a:lnTo>
                <a:lnTo>
                  <a:pt x="1830" y="2687"/>
                </a:lnTo>
                <a:lnTo>
                  <a:pt x="1808" y="2704"/>
                </a:lnTo>
                <a:lnTo>
                  <a:pt x="1786" y="2721"/>
                </a:lnTo>
                <a:lnTo>
                  <a:pt x="1764" y="2737"/>
                </a:lnTo>
                <a:lnTo>
                  <a:pt x="1739" y="2750"/>
                </a:lnTo>
                <a:lnTo>
                  <a:pt x="1714" y="2764"/>
                </a:lnTo>
                <a:lnTo>
                  <a:pt x="1743" y="2772"/>
                </a:lnTo>
                <a:lnTo>
                  <a:pt x="1773" y="2784"/>
                </a:lnTo>
                <a:lnTo>
                  <a:pt x="1801" y="2796"/>
                </a:lnTo>
                <a:lnTo>
                  <a:pt x="1830" y="2811"/>
                </a:lnTo>
                <a:lnTo>
                  <a:pt x="1856" y="2828"/>
                </a:lnTo>
                <a:lnTo>
                  <a:pt x="1882" y="2847"/>
                </a:lnTo>
                <a:lnTo>
                  <a:pt x="1905" y="2869"/>
                </a:lnTo>
                <a:lnTo>
                  <a:pt x="1928" y="2891"/>
                </a:lnTo>
                <a:lnTo>
                  <a:pt x="1938" y="2905"/>
                </a:lnTo>
                <a:lnTo>
                  <a:pt x="1948" y="2918"/>
                </a:lnTo>
                <a:lnTo>
                  <a:pt x="1957" y="2932"/>
                </a:lnTo>
                <a:lnTo>
                  <a:pt x="1965" y="2947"/>
                </a:lnTo>
                <a:lnTo>
                  <a:pt x="1982" y="2978"/>
                </a:lnTo>
                <a:lnTo>
                  <a:pt x="1995" y="3011"/>
                </a:lnTo>
                <a:lnTo>
                  <a:pt x="2002" y="3029"/>
                </a:lnTo>
                <a:lnTo>
                  <a:pt x="2007" y="3046"/>
                </a:lnTo>
                <a:lnTo>
                  <a:pt x="2011" y="3066"/>
                </a:lnTo>
                <a:lnTo>
                  <a:pt x="2015" y="3085"/>
                </a:lnTo>
                <a:lnTo>
                  <a:pt x="2018" y="3107"/>
                </a:lnTo>
                <a:lnTo>
                  <a:pt x="2019" y="3127"/>
                </a:lnTo>
                <a:lnTo>
                  <a:pt x="2021" y="3150"/>
                </a:lnTo>
                <a:lnTo>
                  <a:pt x="2022" y="3171"/>
                </a:lnTo>
                <a:close/>
                <a:moveTo>
                  <a:pt x="2296" y="3707"/>
                </a:moveTo>
                <a:lnTo>
                  <a:pt x="2296" y="3419"/>
                </a:lnTo>
                <a:lnTo>
                  <a:pt x="2704" y="3419"/>
                </a:lnTo>
                <a:lnTo>
                  <a:pt x="2704" y="2407"/>
                </a:lnTo>
                <a:lnTo>
                  <a:pt x="2331" y="2407"/>
                </a:lnTo>
                <a:lnTo>
                  <a:pt x="2331" y="2168"/>
                </a:lnTo>
                <a:lnTo>
                  <a:pt x="2380" y="2165"/>
                </a:lnTo>
                <a:lnTo>
                  <a:pt x="2425" y="2161"/>
                </a:lnTo>
                <a:lnTo>
                  <a:pt x="2467" y="2155"/>
                </a:lnTo>
                <a:lnTo>
                  <a:pt x="2505" y="2150"/>
                </a:lnTo>
                <a:lnTo>
                  <a:pt x="2540" y="2142"/>
                </a:lnTo>
                <a:lnTo>
                  <a:pt x="2572" y="2131"/>
                </a:lnTo>
                <a:lnTo>
                  <a:pt x="2602" y="2120"/>
                </a:lnTo>
                <a:lnTo>
                  <a:pt x="2629" y="2108"/>
                </a:lnTo>
                <a:lnTo>
                  <a:pt x="2653" y="2092"/>
                </a:lnTo>
                <a:lnTo>
                  <a:pt x="2674" y="2076"/>
                </a:lnTo>
                <a:lnTo>
                  <a:pt x="2693" y="2057"/>
                </a:lnTo>
                <a:lnTo>
                  <a:pt x="2709" y="2036"/>
                </a:lnTo>
                <a:lnTo>
                  <a:pt x="2724" y="2013"/>
                </a:lnTo>
                <a:lnTo>
                  <a:pt x="2736" y="1987"/>
                </a:lnTo>
                <a:lnTo>
                  <a:pt x="2748" y="1960"/>
                </a:lnTo>
                <a:lnTo>
                  <a:pt x="2756" y="1931"/>
                </a:lnTo>
                <a:lnTo>
                  <a:pt x="3062" y="1931"/>
                </a:lnTo>
                <a:lnTo>
                  <a:pt x="3062" y="3419"/>
                </a:lnTo>
                <a:lnTo>
                  <a:pt x="3432" y="3419"/>
                </a:lnTo>
                <a:lnTo>
                  <a:pt x="3432" y="3707"/>
                </a:lnTo>
                <a:lnTo>
                  <a:pt x="2296" y="3707"/>
                </a:lnTo>
                <a:close/>
                <a:moveTo>
                  <a:pt x="4146" y="237"/>
                </a:moveTo>
                <a:lnTo>
                  <a:pt x="4146" y="1550"/>
                </a:lnTo>
                <a:lnTo>
                  <a:pt x="0" y="1549"/>
                </a:lnTo>
                <a:lnTo>
                  <a:pt x="0" y="237"/>
                </a:lnTo>
                <a:lnTo>
                  <a:pt x="860" y="237"/>
                </a:lnTo>
                <a:lnTo>
                  <a:pt x="860" y="857"/>
                </a:lnTo>
                <a:lnTo>
                  <a:pt x="860" y="879"/>
                </a:lnTo>
                <a:lnTo>
                  <a:pt x="864" y="900"/>
                </a:lnTo>
                <a:lnTo>
                  <a:pt x="869" y="920"/>
                </a:lnTo>
                <a:lnTo>
                  <a:pt x="876" y="940"/>
                </a:lnTo>
                <a:lnTo>
                  <a:pt x="885" y="958"/>
                </a:lnTo>
                <a:lnTo>
                  <a:pt x="896" y="977"/>
                </a:lnTo>
                <a:lnTo>
                  <a:pt x="908" y="993"/>
                </a:lnTo>
                <a:lnTo>
                  <a:pt x="921" y="1008"/>
                </a:lnTo>
                <a:lnTo>
                  <a:pt x="938" y="1021"/>
                </a:lnTo>
                <a:lnTo>
                  <a:pt x="954" y="1033"/>
                </a:lnTo>
                <a:lnTo>
                  <a:pt x="971" y="1044"/>
                </a:lnTo>
                <a:lnTo>
                  <a:pt x="990" y="1054"/>
                </a:lnTo>
                <a:lnTo>
                  <a:pt x="1009" y="1060"/>
                </a:lnTo>
                <a:lnTo>
                  <a:pt x="1030" y="1066"/>
                </a:lnTo>
                <a:lnTo>
                  <a:pt x="1051" y="1070"/>
                </a:lnTo>
                <a:lnTo>
                  <a:pt x="1073" y="1071"/>
                </a:lnTo>
                <a:lnTo>
                  <a:pt x="1099" y="1071"/>
                </a:lnTo>
                <a:lnTo>
                  <a:pt x="1121" y="1070"/>
                </a:lnTo>
                <a:lnTo>
                  <a:pt x="1142" y="1066"/>
                </a:lnTo>
                <a:lnTo>
                  <a:pt x="1164" y="1060"/>
                </a:lnTo>
                <a:lnTo>
                  <a:pt x="1182" y="1054"/>
                </a:lnTo>
                <a:lnTo>
                  <a:pt x="1201" y="1044"/>
                </a:lnTo>
                <a:lnTo>
                  <a:pt x="1219" y="1033"/>
                </a:lnTo>
                <a:lnTo>
                  <a:pt x="1235" y="1021"/>
                </a:lnTo>
                <a:lnTo>
                  <a:pt x="1251" y="1008"/>
                </a:lnTo>
                <a:lnTo>
                  <a:pt x="1265" y="993"/>
                </a:lnTo>
                <a:lnTo>
                  <a:pt x="1277" y="977"/>
                </a:lnTo>
                <a:lnTo>
                  <a:pt x="1287" y="958"/>
                </a:lnTo>
                <a:lnTo>
                  <a:pt x="1297" y="940"/>
                </a:lnTo>
                <a:lnTo>
                  <a:pt x="1304" y="920"/>
                </a:lnTo>
                <a:lnTo>
                  <a:pt x="1309" y="900"/>
                </a:lnTo>
                <a:lnTo>
                  <a:pt x="1312" y="879"/>
                </a:lnTo>
                <a:lnTo>
                  <a:pt x="1313" y="857"/>
                </a:lnTo>
                <a:lnTo>
                  <a:pt x="1313" y="237"/>
                </a:lnTo>
                <a:lnTo>
                  <a:pt x="2802" y="237"/>
                </a:lnTo>
                <a:lnTo>
                  <a:pt x="2802" y="857"/>
                </a:lnTo>
                <a:lnTo>
                  <a:pt x="2803" y="879"/>
                </a:lnTo>
                <a:lnTo>
                  <a:pt x="2807" y="900"/>
                </a:lnTo>
                <a:lnTo>
                  <a:pt x="2813" y="920"/>
                </a:lnTo>
                <a:lnTo>
                  <a:pt x="2820" y="940"/>
                </a:lnTo>
                <a:lnTo>
                  <a:pt x="2829" y="958"/>
                </a:lnTo>
                <a:lnTo>
                  <a:pt x="2840" y="977"/>
                </a:lnTo>
                <a:lnTo>
                  <a:pt x="2852" y="993"/>
                </a:lnTo>
                <a:lnTo>
                  <a:pt x="2865" y="1008"/>
                </a:lnTo>
                <a:lnTo>
                  <a:pt x="2880" y="1021"/>
                </a:lnTo>
                <a:lnTo>
                  <a:pt x="2898" y="1033"/>
                </a:lnTo>
                <a:lnTo>
                  <a:pt x="2915" y="1044"/>
                </a:lnTo>
                <a:lnTo>
                  <a:pt x="2934" y="1054"/>
                </a:lnTo>
                <a:lnTo>
                  <a:pt x="2953" y="1060"/>
                </a:lnTo>
                <a:lnTo>
                  <a:pt x="2973" y="1066"/>
                </a:lnTo>
                <a:lnTo>
                  <a:pt x="2994" y="1070"/>
                </a:lnTo>
                <a:lnTo>
                  <a:pt x="3016" y="1071"/>
                </a:lnTo>
                <a:lnTo>
                  <a:pt x="3043" y="1071"/>
                </a:lnTo>
                <a:lnTo>
                  <a:pt x="3064" y="1070"/>
                </a:lnTo>
                <a:lnTo>
                  <a:pt x="3086" y="1066"/>
                </a:lnTo>
                <a:lnTo>
                  <a:pt x="3106" y="1060"/>
                </a:lnTo>
                <a:lnTo>
                  <a:pt x="3126" y="1054"/>
                </a:lnTo>
                <a:lnTo>
                  <a:pt x="3145" y="1044"/>
                </a:lnTo>
                <a:lnTo>
                  <a:pt x="3163" y="1033"/>
                </a:lnTo>
                <a:lnTo>
                  <a:pt x="3179" y="1021"/>
                </a:lnTo>
                <a:lnTo>
                  <a:pt x="3194" y="1008"/>
                </a:lnTo>
                <a:lnTo>
                  <a:pt x="3208" y="993"/>
                </a:lnTo>
                <a:lnTo>
                  <a:pt x="3220" y="977"/>
                </a:lnTo>
                <a:lnTo>
                  <a:pt x="3231" y="958"/>
                </a:lnTo>
                <a:lnTo>
                  <a:pt x="3241" y="940"/>
                </a:lnTo>
                <a:lnTo>
                  <a:pt x="3247" y="920"/>
                </a:lnTo>
                <a:lnTo>
                  <a:pt x="3253" y="900"/>
                </a:lnTo>
                <a:lnTo>
                  <a:pt x="3255" y="879"/>
                </a:lnTo>
                <a:lnTo>
                  <a:pt x="3257" y="857"/>
                </a:lnTo>
                <a:lnTo>
                  <a:pt x="3257" y="237"/>
                </a:lnTo>
                <a:lnTo>
                  <a:pt x="4146" y="237"/>
                </a:lnTo>
                <a:close/>
                <a:moveTo>
                  <a:pt x="1073" y="0"/>
                </a:moveTo>
                <a:lnTo>
                  <a:pt x="1099" y="0"/>
                </a:lnTo>
                <a:lnTo>
                  <a:pt x="1110" y="1"/>
                </a:lnTo>
                <a:lnTo>
                  <a:pt x="1121" y="3"/>
                </a:lnTo>
                <a:lnTo>
                  <a:pt x="1131" y="5"/>
                </a:lnTo>
                <a:lnTo>
                  <a:pt x="1141" y="9"/>
                </a:lnTo>
                <a:lnTo>
                  <a:pt x="1150" y="13"/>
                </a:lnTo>
                <a:lnTo>
                  <a:pt x="1158" y="19"/>
                </a:lnTo>
                <a:lnTo>
                  <a:pt x="1168" y="26"/>
                </a:lnTo>
                <a:lnTo>
                  <a:pt x="1174" y="32"/>
                </a:lnTo>
                <a:lnTo>
                  <a:pt x="1181" y="39"/>
                </a:lnTo>
                <a:lnTo>
                  <a:pt x="1188" y="47"/>
                </a:lnTo>
                <a:lnTo>
                  <a:pt x="1193" y="57"/>
                </a:lnTo>
                <a:lnTo>
                  <a:pt x="1197" y="66"/>
                </a:lnTo>
                <a:lnTo>
                  <a:pt x="1201" y="75"/>
                </a:lnTo>
                <a:lnTo>
                  <a:pt x="1204" y="86"/>
                </a:lnTo>
                <a:lnTo>
                  <a:pt x="1205" y="96"/>
                </a:lnTo>
                <a:lnTo>
                  <a:pt x="1205" y="108"/>
                </a:lnTo>
                <a:lnTo>
                  <a:pt x="1205" y="857"/>
                </a:lnTo>
                <a:lnTo>
                  <a:pt x="1205" y="868"/>
                </a:lnTo>
                <a:lnTo>
                  <a:pt x="1204" y="879"/>
                </a:lnTo>
                <a:lnTo>
                  <a:pt x="1201" y="888"/>
                </a:lnTo>
                <a:lnTo>
                  <a:pt x="1197" y="897"/>
                </a:lnTo>
                <a:lnTo>
                  <a:pt x="1193" y="907"/>
                </a:lnTo>
                <a:lnTo>
                  <a:pt x="1188" y="916"/>
                </a:lnTo>
                <a:lnTo>
                  <a:pt x="1181" y="924"/>
                </a:lnTo>
                <a:lnTo>
                  <a:pt x="1174" y="931"/>
                </a:lnTo>
                <a:lnTo>
                  <a:pt x="1168" y="939"/>
                </a:lnTo>
                <a:lnTo>
                  <a:pt x="1158" y="945"/>
                </a:lnTo>
                <a:lnTo>
                  <a:pt x="1150" y="950"/>
                </a:lnTo>
                <a:lnTo>
                  <a:pt x="1141" y="954"/>
                </a:lnTo>
                <a:lnTo>
                  <a:pt x="1131" y="958"/>
                </a:lnTo>
                <a:lnTo>
                  <a:pt x="1121" y="961"/>
                </a:lnTo>
                <a:lnTo>
                  <a:pt x="1110" y="962"/>
                </a:lnTo>
                <a:lnTo>
                  <a:pt x="1099" y="963"/>
                </a:lnTo>
                <a:lnTo>
                  <a:pt x="1073" y="963"/>
                </a:lnTo>
                <a:lnTo>
                  <a:pt x="1063" y="962"/>
                </a:lnTo>
                <a:lnTo>
                  <a:pt x="1052" y="961"/>
                </a:lnTo>
                <a:lnTo>
                  <a:pt x="1041" y="958"/>
                </a:lnTo>
                <a:lnTo>
                  <a:pt x="1032" y="954"/>
                </a:lnTo>
                <a:lnTo>
                  <a:pt x="1022" y="950"/>
                </a:lnTo>
                <a:lnTo>
                  <a:pt x="1013" y="945"/>
                </a:lnTo>
                <a:lnTo>
                  <a:pt x="1005" y="939"/>
                </a:lnTo>
                <a:lnTo>
                  <a:pt x="998" y="931"/>
                </a:lnTo>
                <a:lnTo>
                  <a:pt x="991" y="924"/>
                </a:lnTo>
                <a:lnTo>
                  <a:pt x="985" y="916"/>
                </a:lnTo>
                <a:lnTo>
                  <a:pt x="979" y="907"/>
                </a:lnTo>
                <a:lnTo>
                  <a:pt x="975" y="897"/>
                </a:lnTo>
                <a:lnTo>
                  <a:pt x="971" y="888"/>
                </a:lnTo>
                <a:lnTo>
                  <a:pt x="969" y="879"/>
                </a:lnTo>
                <a:lnTo>
                  <a:pt x="967" y="868"/>
                </a:lnTo>
                <a:lnTo>
                  <a:pt x="967" y="857"/>
                </a:lnTo>
                <a:lnTo>
                  <a:pt x="967" y="108"/>
                </a:lnTo>
                <a:lnTo>
                  <a:pt x="967" y="96"/>
                </a:lnTo>
                <a:lnTo>
                  <a:pt x="969" y="86"/>
                </a:lnTo>
                <a:lnTo>
                  <a:pt x="971" y="75"/>
                </a:lnTo>
                <a:lnTo>
                  <a:pt x="975" y="66"/>
                </a:lnTo>
                <a:lnTo>
                  <a:pt x="979" y="57"/>
                </a:lnTo>
                <a:lnTo>
                  <a:pt x="985" y="47"/>
                </a:lnTo>
                <a:lnTo>
                  <a:pt x="991" y="39"/>
                </a:lnTo>
                <a:lnTo>
                  <a:pt x="998" y="32"/>
                </a:lnTo>
                <a:lnTo>
                  <a:pt x="1005" y="26"/>
                </a:lnTo>
                <a:lnTo>
                  <a:pt x="1013" y="19"/>
                </a:lnTo>
                <a:lnTo>
                  <a:pt x="1022" y="13"/>
                </a:lnTo>
                <a:lnTo>
                  <a:pt x="1032" y="9"/>
                </a:lnTo>
                <a:lnTo>
                  <a:pt x="1041" y="5"/>
                </a:lnTo>
                <a:lnTo>
                  <a:pt x="1052" y="3"/>
                </a:lnTo>
                <a:lnTo>
                  <a:pt x="1063" y="1"/>
                </a:lnTo>
                <a:lnTo>
                  <a:pt x="1073" y="0"/>
                </a:lnTo>
                <a:close/>
                <a:moveTo>
                  <a:pt x="3016" y="0"/>
                </a:moveTo>
                <a:lnTo>
                  <a:pt x="3043" y="0"/>
                </a:lnTo>
                <a:lnTo>
                  <a:pt x="3054" y="1"/>
                </a:lnTo>
                <a:lnTo>
                  <a:pt x="3064" y="3"/>
                </a:lnTo>
                <a:lnTo>
                  <a:pt x="3075" y="5"/>
                </a:lnTo>
                <a:lnTo>
                  <a:pt x="3085" y="9"/>
                </a:lnTo>
                <a:lnTo>
                  <a:pt x="3094" y="13"/>
                </a:lnTo>
                <a:lnTo>
                  <a:pt x="3102" y="19"/>
                </a:lnTo>
                <a:lnTo>
                  <a:pt x="3110" y="26"/>
                </a:lnTo>
                <a:lnTo>
                  <a:pt x="3118" y="32"/>
                </a:lnTo>
                <a:lnTo>
                  <a:pt x="3125" y="39"/>
                </a:lnTo>
                <a:lnTo>
                  <a:pt x="3132" y="47"/>
                </a:lnTo>
                <a:lnTo>
                  <a:pt x="3137" y="57"/>
                </a:lnTo>
                <a:lnTo>
                  <a:pt x="3141" y="66"/>
                </a:lnTo>
                <a:lnTo>
                  <a:pt x="3145" y="75"/>
                </a:lnTo>
                <a:lnTo>
                  <a:pt x="3146" y="86"/>
                </a:lnTo>
                <a:lnTo>
                  <a:pt x="3149" y="96"/>
                </a:lnTo>
                <a:lnTo>
                  <a:pt x="3149" y="108"/>
                </a:lnTo>
                <a:lnTo>
                  <a:pt x="3149" y="857"/>
                </a:lnTo>
                <a:lnTo>
                  <a:pt x="3149" y="868"/>
                </a:lnTo>
                <a:lnTo>
                  <a:pt x="3146" y="879"/>
                </a:lnTo>
                <a:lnTo>
                  <a:pt x="3145" y="888"/>
                </a:lnTo>
                <a:lnTo>
                  <a:pt x="3141" y="897"/>
                </a:lnTo>
                <a:lnTo>
                  <a:pt x="3137" y="907"/>
                </a:lnTo>
                <a:lnTo>
                  <a:pt x="3132" y="916"/>
                </a:lnTo>
                <a:lnTo>
                  <a:pt x="3125" y="924"/>
                </a:lnTo>
                <a:lnTo>
                  <a:pt x="3118" y="931"/>
                </a:lnTo>
                <a:lnTo>
                  <a:pt x="3110" y="939"/>
                </a:lnTo>
                <a:lnTo>
                  <a:pt x="3102" y="945"/>
                </a:lnTo>
                <a:lnTo>
                  <a:pt x="3094" y="950"/>
                </a:lnTo>
                <a:lnTo>
                  <a:pt x="3085" y="954"/>
                </a:lnTo>
                <a:lnTo>
                  <a:pt x="3075" y="958"/>
                </a:lnTo>
                <a:lnTo>
                  <a:pt x="3064" y="961"/>
                </a:lnTo>
                <a:lnTo>
                  <a:pt x="3054" y="962"/>
                </a:lnTo>
                <a:lnTo>
                  <a:pt x="3043" y="963"/>
                </a:lnTo>
                <a:lnTo>
                  <a:pt x="3016" y="963"/>
                </a:lnTo>
                <a:lnTo>
                  <a:pt x="3005" y="962"/>
                </a:lnTo>
                <a:lnTo>
                  <a:pt x="2996" y="961"/>
                </a:lnTo>
                <a:lnTo>
                  <a:pt x="2985" y="958"/>
                </a:lnTo>
                <a:lnTo>
                  <a:pt x="2976" y="954"/>
                </a:lnTo>
                <a:lnTo>
                  <a:pt x="2966" y="950"/>
                </a:lnTo>
                <a:lnTo>
                  <a:pt x="2957" y="945"/>
                </a:lnTo>
                <a:lnTo>
                  <a:pt x="2949" y="939"/>
                </a:lnTo>
                <a:lnTo>
                  <a:pt x="2942" y="931"/>
                </a:lnTo>
                <a:lnTo>
                  <a:pt x="2934" y="924"/>
                </a:lnTo>
                <a:lnTo>
                  <a:pt x="2929" y="916"/>
                </a:lnTo>
                <a:lnTo>
                  <a:pt x="2923" y="907"/>
                </a:lnTo>
                <a:lnTo>
                  <a:pt x="2919" y="897"/>
                </a:lnTo>
                <a:lnTo>
                  <a:pt x="2915" y="888"/>
                </a:lnTo>
                <a:lnTo>
                  <a:pt x="2912" y="879"/>
                </a:lnTo>
                <a:lnTo>
                  <a:pt x="2911" y="868"/>
                </a:lnTo>
                <a:lnTo>
                  <a:pt x="2910" y="857"/>
                </a:lnTo>
                <a:lnTo>
                  <a:pt x="2910" y="108"/>
                </a:lnTo>
                <a:lnTo>
                  <a:pt x="2911" y="96"/>
                </a:lnTo>
                <a:lnTo>
                  <a:pt x="2912" y="86"/>
                </a:lnTo>
                <a:lnTo>
                  <a:pt x="2915" y="75"/>
                </a:lnTo>
                <a:lnTo>
                  <a:pt x="2919" y="66"/>
                </a:lnTo>
                <a:lnTo>
                  <a:pt x="2923" y="57"/>
                </a:lnTo>
                <a:lnTo>
                  <a:pt x="2929" y="47"/>
                </a:lnTo>
                <a:lnTo>
                  <a:pt x="2934" y="39"/>
                </a:lnTo>
                <a:lnTo>
                  <a:pt x="2942" y="32"/>
                </a:lnTo>
                <a:lnTo>
                  <a:pt x="2949" y="26"/>
                </a:lnTo>
                <a:lnTo>
                  <a:pt x="2957" y="19"/>
                </a:lnTo>
                <a:lnTo>
                  <a:pt x="2966" y="13"/>
                </a:lnTo>
                <a:lnTo>
                  <a:pt x="2976" y="9"/>
                </a:lnTo>
                <a:lnTo>
                  <a:pt x="2985" y="5"/>
                </a:lnTo>
                <a:lnTo>
                  <a:pt x="2996" y="3"/>
                </a:lnTo>
                <a:lnTo>
                  <a:pt x="3005" y="1"/>
                </a:lnTo>
                <a:lnTo>
                  <a:pt x="3016" y="0"/>
                </a:lnTo>
                <a:close/>
              </a:path>
            </a:pathLst>
          </a:custGeom>
          <a:solidFill>
            <a:srgbClr val="00477F"/>
          </a:solidFill>
          <a:ln w="9525">
            <a:noFill/>
            <a:round/>
            <a:headEnd/>
            <a:tailEnd/>
          </a:ln>
        </p:spPr>
        <p:txBody>
          <a:bodyPr lIns="79926" tIns="39963" rIns="79926" bIns="39963"/>
          <a:lstStyle/>
          <a:p>
            <a:endParaRPr lang="de-DE"/>
          </a:p>
        </p:txBody>
      </p:sp>
      <p:sp>
        <p:nvSpPr>
          <p:cNvPr id="52" name="Rectangle 51"/>
          <p:cNvSpPr/>
          <p:nvPr/>
        </p:nvSpPr>
        <p:spPr>
          <a:xfrm>
            <a:off x="6570489" y="4245136"/>
            <a:ext cx="2120016" cy="307001"/>
          </a:xfrm>
          <a:prstGeom prst="rect">
            <a:avLst/>
          </a:prstGeom>
        </p:spPr>
        <p:txBody>
          <a:bodyPr wrap="square" lIns="79926" tIns="39963" rIns="79926" bIns="39963">
            <a:spAutoFit/>
          </a:bodyPr>
          <a:lstStyle/>
          <a:p>
            <a:r>
              <a:rPr lang="fr-FR" sz="1400" b="1" kern="0" dirty="0">
                <a:solidFill>
                  <a:srgbClr val="00477F"/>
                </a:solidFill>
                <a:cs typeface="Arial" panose="020B0604020202020204" pitchFamily="34" charset="0"/>
              </a:rPr>
              <a:t>A partir </a:t>
            </a:r>
            <a:r>
              <a:rPr lang="fr-FR" sz="1400" b="1" kern="0" dirty="0" smtClean="0">
                <a:solidFill>
                  <a:srgbClr val="00477F"/>
                </a:solidFill>
                <a:cs typeface="Arial" panose="020B0604020202020204" pitchFamily="34" charset="0"/>
              </a:rPr>
              <a:t>d’avril/mai</a:t>
            </a:r>
            <a:endParaRPr lang="fr-FR" sz="1400" b="1" kern="0" dirty="0">
              <a:solidFill>
                <a:srgbClr val="00477F"/>
              </a:solidFill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3576789" y="4113197"/>
            <a:ext cx="4592047" cy="0"/>
          </a:xfrm>
          <a:prstGeom prst="line">
            <a:avLst/>
          </a:prstGeom>
          <a:solidFill>
            <a:srgbClr val="FFFFFF"/>
          </a:solidFill>
          <a:ln w="3175">
            <a:solidFill>
              <a:srgbClr val="3C729D"/>
            </a:solidFill>
            <a:prstDash val="dash"/>
          </a:ln>
          <a:extLst/>
        </p:spPr>
      </p:cxnSp>
      <p:sp>
        <p:nvSpPr>
          <p:cNvPr id="50" name="Oval 11"/>
          <p:cNvSpPr>
            <a:spLocks noChangeArrowheads="1"/>
          </p:cNvSpPr>
          <p:nvPr/>
        </p:nvSpPr>
        <p:spPr bwMode="gray">
          <a:xfrm>
            <a:off x="3507014" y="3937129"/>
            <a:ext cx="161613" cy="174186"/>
          </a:xfrm>
          <a:prstGeom prst="ellipse">
            <a:avLst/>
          </a:prstGeom>
          <a:solidFill>
            <a:srgbClr val="3C729D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lIns="85778" tIns="42889" rIns="85778" bIns="42889" anchor="ctr"/>
          <a:lstStyle/>
          <a:p>
            <a:pPr algn="ctr" defTabSz="799277">
              <a:lnSpc>
                <a:spcPts val="1127"/>
              </a:lnSpc>
              <a:defRPr/>
            </a:pPr>
            <a:endParaRPr lang="fr-FR" sz="1100" kern="0" dirty="0">
              <a:solidFill>
                <a:srgbClr val="646464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48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" grpId="0" animBg="1"/>
      <p:bldP spid="479" grpId="0" animBg="1"/>
      <p:bldP spid="413" grpId="0" animBg="1"/>
      <p:bldP spid="44" grpId="0" animBg="1"/>
      <p:bldP spid="27" grpId="0" animBg="1"/>
      <p:bldP spid="349" grpId="0" animBg="1"/>
      <p:bldP spid="350" grpId="0" animBg="1"/>
      <p:bldP spid="476" grpId="0" animBg="1"/>
      <p:bldP spid="477" grpId="0" animBg="1"/>
      <p:bldP spid="478" grpId="0"/>
      <p:bldP spid="481" grpId="0" animBg="1"/>
      <p:bldP spid="482" grpId="0" animBg="1"/>
      <p:bldP spid="483" grpId="0"/>
      <p:bldP spid="484" grpId="0" animBg="1"/>
      <p:bldP spid="487" grpId="0" animBg="1"/>
      <p:bldP spid="488" grpId="0" animBg="1"/>
      <p:bldP spid="489" grpId="0" animBg="1"/>
      <p:bldP spid="490" grpId="0" animBg="1"/>
      <p:bldP spid="491" grpId="0"/>
      <p:bldP spid="492" grpId="0" animBg="1"/>
      <p:bldP spid="493" grpId="0" animBg="1"/>
      <p:bldP spid="494" grpId="0" animBg="1"/>
      <p:bldP spid="495" grpId="0" animBg="1"/>
      <p:bldP spid="496" grpId="0" animBg="1"/>
      <p:bldP spid="497" grpId="0"/>
      <p:bldP spid="498" grpId="0" animBg="1"/>
      <p:bldP spid="499" grpId="0" animBg="1"/>
      <p:bldP spid="500" grpId="0" animBg="1"/>
      <p:bldP spid="501" grpId="0"/>
      <p:bldP spid="503" grpId="0" animBg="1"/>
      <p:bldP spid="47" grpId="0" animBg="1"/>
      <p:bldP spid="48" grpId="0" animBg="1"/>
      <p:bldP spid="49" grpId="0" animBg="1"/>
      <p:bldP spid="51" grpId="0" animBg="1"/>
      <p:bldP spid="52" grpId="0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251520" y="0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fr-FR" sz="2500" dirty="0">
                <a:solidFill>
                  <a:schemeClr val="tx2"/>
                </a:solidFill>
              </a:rPr>
              <a:t>E</a:t>
            </a:r>
            <a:r>
              <a:rPr lang="fr-FR" sz="2500" dirty="0" smtClean="0">
                <a:solidFill>
                  <a:schemeClr val="tx2"/>
                </a:solidFill>
              </a:rPr>
              <a:t>tat des lieux à mars 2018</a:t>
            </a:r>
            <a:r>
              <a:rPr lang="fr-FR" sz="2500" dirty="0" smtClean="0"/>
              <a:t/>
            </a:r>
            <a:br>
              <a:rPr lang="fr-FR" sz="2500" dirty="0" smtClean="0"/>
            </a:br>
            <a:endParaRPr lang="fr-FR" sz="2500" dirty="0"/>
          </a:p>
        </p:txBody>
      </p:sp>
      <p:sp>
        <p:nvSpPr>
          <p:cNvPr id="5" name="Rectangle 4"/>
          <p:cNvSpPr/>
          <p:nvPr/>
        </p:nvSpPr>
        <p:spPr>
          <a:xfrm>
            <a:off x="539552" y="1124744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b="1" dirty="0" smtClean="0"/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95536" y="2412683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Tx/>
              <a:buChar char="-"/>
            </a:pPr>
            <a:endParaRPr lang="fr-FR" dirty="0"/>
          </a:p>
          <a:p>
            <a:pPr marL="285750" indent="-285750" algn="just">
              <a:buFontTx/>
              <a:buChar char="-"/>
            </a:pPr>
            <a:endParaRPr lang="fr-FR" dirty="0" smtClean="0"/>
          </a:p>
          <a:p>
            <a:pPr marL="285750" indent="-285750" algn="just">
              <a:buFontTx/>
              <a:buChar char="-"/>
            </a:pPr>
            <a:endParaRPr lang="fr-FR" dirty="0"/>
          </a:p>
          <a:p>
            <a:pPr marL="285750" indent="-285750" algn="just">
              <a:buFontTx/>
              <a:buChar char="-"/>
            </a:pPr>
            <a:endParaRPr lang="fr-FR" dirty="0" smtClean="0"/>
          </a:p>
          <a:p>
            <a:pPr marL="285750" indent="-285750" algn="just">
              <a:buFontTx/>
              <a:buChar char="-"/>
            </a:pP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6511622" y="2429823"/>
            <a:ext cx="1872208" cy="1460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23424"/>
            <a:ext cx="8352928" cy="82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" y="2996952"/>
            <a:ext cx="4508122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558" y="3163705"/>
            <a:ext cx="4305505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44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348904"/>
            <a:ext cx="7772400" cy="1470025"/>
          </a:xfrm>
        </p:spPr>
        <p:txBody>
          <a:bodyPr/>
          <a:lstStyle/>
          <a:p>
            <a:r>
              <a:rPr lang="fr-FR" sz="32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Vos besoins/questions</a:t>
            </a:r>
            <a:endParaRPr lang="fr-FR" sz="2400" b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numéro de diapositive 3"/>
          <p:cNvSpPr txBox="1">
            <a:spLocks/>
          </p:cNvSpPr>
          <p:nvPr/>
        </p:nvSpPr>
        <p:spPr>
          <a:xfrm>
            <a:off x="8610600" y="6356351"/>
            <a:ext cx="533400" cy="365125"/>
          </a:xfrm>
          <a:prstGeom prst="rect">
            <a:avLst/>
          </a:prstGeom>
        </p:spPr>
        <p:txBody>
          <a:bodyPr lIns="91169" tIns="45583" rIns="91169" bIns="45583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8B23B4-D9DB-4075-B7E9-6571F1A86D83}" type="slidenum">
              <a:rPr lang="fr-FR" sz="1200"/>
              <a:pPr/>
              <a:t>13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90747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Annexe : liste des référents MSS/DMP CPAM</a:t>
            </a:r>
            <a:endParaRPr lang="fr-FR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557666" cy="277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456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4294967295"/>
          </p:nvPr>
        </p:nvSpPr>
        <p:spPr>
          <a:xfrm>
            <a:off x="722313" y="2906737"/>
            <a:ext cx="7772400" cy="1500187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fr-FR" sz="2800" dirty="0">
                <a:solidFill>
                  <a:schemeClr val="tx1">
                    <a:tint val="75000"/>
                  </a:schemeClr>
                </a:solidFill>
              </a:rPr>
              <a:t>Dossier Médical Partagé</a:t>
            </a:r>
          </a:p>
          <a:p>
            <a:pPr marL="0" indent="0" algn="ctr">
              <a:buNone/>
            </a:pPr>
            <a:r>
              <a:rPr lang="fr-FR" sz="2800" dirty="0">
                <a:solidFill>
                  <a:schemeClr val="tx1">
                    <a:tint val="75000"/>
                  </a:schemeClr>
                </a:solidFill>
              </a:rPr>
              <a:t>La stratégie de déploiement </a:t>
            </a:r>
            <a:r>
              <a:rPr lang="fr-FR" sz="2800" dirty="0" smtClean="0">
                <a:solidFill>
                  <a:schemeClr val="tx1">
                    <a:tint val="75000"/>
                  </a:schemeClr>
                </a:solidFill>
              </a:rPr>
              <a:t>du National déclinée au niveau régional</a:t>
            </a:r>
            <a:endParaRPr lang="fr-FR" sz="28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949283"/>
            <a:ext cx="12382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91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72008"/>
            <a:ext cx="7128792" cy="764704"/>
          </a:xfrm>
        </p:spPr>
        <p:txBody>
          <a:bodyPr>
            <a:normAutofit fontScale="90000"/>
          </a:bodyPr>
          <a:lstStyle/>
          <a:p>
            <a:r>
              <a:rPr lang="fr-FR" sz="2000" dirty="0" smtClean="0">
                <a:solidFill>
                  <a:schemeClr val="tx2"/>
                </a:solidFill>
              </a:rPr>
              <a:t>La comitologie du déploiement au sein de l’Assurance Maladie</a:t>
            </a:r>
            <a:br>
              <a:rPr lang="fr-FR" sz="2000" dirty="0" smtClean="0">
                <a:solidFill>
                  <a:schemeClr val="tx2"/>
                </a:solidFill>
              </a:rPr>
            </a:br>
            <a:endParaRPr lang="fr-FR" sz="2000" dirty="0">
              <a:solidFill>
                <a:schemeClr val="tx2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49545" y="1340116"/>
            <a:ext cx="3600400" cy="86177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/>
          </a:lstStyle>
          <a:p>
            <a:r>
              <a:rPr lang="fr-FR" sz="16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Coordination régionale (DCGDR)</a:t>
            </a:r>
          </a:p>
          <a:p>
            <a:r>
              <a:rPr lang="fr-FR" sz="16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Coordonnateur régional</a:t>
            </a:r>
          </a:p>
          <a:p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609773" y="2201890"/>
            <a:ext cx="554461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Coordination, suivi, animation du déploiement pour le compte de l’Assurance Maladie et lien avec l’ARS </a:t>
            </a:r>
            <a:endParaRPr lang="fr-FR" sz="1600" dirty="0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5" name="Triangle isocèle 4"/>
          <p:cNvSpPr/>
          <p:nvPr/>
        </p:nvSpPr>
        <p:spPr>
          <a:xfrm flipV="1">
            <a:off x="3131840" y="2924944"/>
            <a:ext cx="2088232" cy="504056"/>
          </a:xfrm>
          <a:prstGeom prst="triangle">
            <a:avLst>
              <a:gd name="adj" fmla="val 454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699792" y="2996952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Il s’appuie sur les CPAM pour réaliser cette mission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609773" y="3717032"/>
            <a:ext cx="5698531" cy="20928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Les CPAM nomment un chef projet et mettent en </a:t>
            </a:r>
            <a:r>
              <a:rPr lang="fr-FR" sz="16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oeuvre</a:t>
            </a:r>
            <a:r>
              <a:rPr lang="fr-FR" sz="16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 </a:t>
            </a:r>
            <a:r>
              <a:rPr lang="fr-FR" sz="16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les actions de</a:t>
            </a:r>
          </a:p>
          <a:p>
            <a:pPr algn="ctr"/>
            <a:r>
              <a:rPr lang="fr-FR" sz="16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Communication,    promotion,    accompagnement …</a:t>
            </a:r>
          </a:p>
          <a:p>
            <a:pPr algn="ctr"/>
            <a:r>
              <a:rPr lang="fr-FR" sz="16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Vers les PS </a:t>
            </a:r>
            <a:r>
              <a:rPr lang="fr-FR" sz="16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libéraux</a:t>
            </a:r>
            <a:endParaRPr lang="fr-FR" sz="1600" dirty="0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  <a:p>
            <a:pPr algn="ctr"/>
            <a:r>
              <a:rPr lang="fr-FR" sz="16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Et informent</a:t>
            </a:r>
          </a:p>
          <a:p>
            <a:pPr algn="ctr"/>
            <a:r>
              <a:rPr lang="fr-FR" sz="16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L’ensemble des acteurs du département des actions à mener au niveau du comité de suivi </a:t>
            </a:r>
          </a:p>
          <a:p>
            <a:pPr algn="ctr"/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910462" y="917585"/>
            <a:ext cx="2808312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CNAM Mission DMP</a:t>
            </a:r>
          </a:p>
        </p:txBody>
      </p:sp>
    </p:spTree>
    <p:extLst>
      <p:ext uri="{BB962C8B-B14F-4D97-AF65-F5344CB8AC3E}">
        <p14:creationId xmlns:p14="http://schemas.microsoft.com/office/powerpoint/2010/main" val="4280534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>
          <a:xfrm>
            <a:off x="771182" y="862163"/>
            <a:ext cx="6609130" cy="819360"/>
          </a:xfrm>
          <a:prstGeom prst="rect">
            <a:avLst/>
          </a:prstGeom>
        </p:spPr>
        <p:txBody>
          <a:bodyPr wrap="square" lIns="79916" tIns="39958" rIns="79916" bIns="39958">
            <a:spAutoFit/>
          </a:bodyPr>
          <a:lstStyle>
            <a:defPPr>
              <a:defRPr lang="fr-FR"/>
            </a:defPPr>
            <a:lvl2pPr marL="0" lvl="1" algn="just" defTabSz="1030288">
              <a:spcBef>
                <a:spcPts val="1800"/>
              </a:spcBef>
              <a:buClr>
                <a:srgbClr val="002060"/>
              </a:buClr>
              <a:buSzPct val="100000"/>
              <a:defRPr sz="1600" b="1" kern="0">
                <a:solidFill>
                  <a:srgbClr val="002060"/>
                </a:solidFill>
                <a:cs typeface="Calibri" panose="020F0502020204030204" pitchFamily="34" charset="0"/>
              </a:defRPr>
            </a:lvl2pPr>
          </a:lstStyle>
          <a:p>
            <a:pPr lvl="1" indent="1392" eaLnBrk="0" fontAlgn="base" hangingPunct="0">
              <a:spcAft>
                <a:spcPct val="0"/>
              </a:spcAft>
            </a:pPr>
            <a:r>
              <a:rPr lang="fr-FR" dirty="0"/>
              <a:t>Une stratégie nationale du déploiement </a:t>
            </a:r>
            <a:r>
              <a:rPr lang="fr-FR" u="sng" dirty="0"/>
              <a:t>en établissements de santé </a:t>
            </a:r>
            <a:r>
              <a:rPr lang="fr-FR" dirty="0"/>
              <a:t>déclinée en plan d’action local par l’intermédiaire d’instances régionales</a:t>
            </a:r>
            <a:endParaRPr lang="fr-FR" u="sng" dirty="0"/>
          </a:p>
        </p:txBody>
      </p:sp>
      <p:sp>
        <p:nvSpPr>
          <p:cNvPr id="17" name="Pentagon 16"/>
          <p:cNvSpPr/>
          <p:nvPr/>
        </p:nvSpPr>
        <p:spPr bwMode="gray">
          <a:xfrm rot="5400000">
            <a:off x="4610789" y="2401122"/>
            <a:ext cx="297766" cy="1108712"/>
          </a:xfrm>
          <a:prstGeom prst="homePlat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txBody>
          <a:bodyPr vert="vert" wrap="square" lIns="91147" tIns="45572" rIns="91147" bIns="45572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95000"/>
              </a:lnSpc>
              <a:spcAft>
                <a:spcPts val="700"/>
              </a:spcAft>
            </a:pPr>
            <a:endParaRPr lang="fr-FR" sz="900" b="1" u="sng" dirty="0">
              <a:solidFill>
                <a:srgbClr val="FFFFFF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21582" y="1088107"/>
            <a:ext cx="514235" cy="424383"/>
            <a:chOff x="9403282" y="4769720"/>
            <a:chExt cx="702954" cy="442861"/>
          </a:xfrm>
          <a:solidFill>
            <a:srgbClr val="00477F"/>
          </a:solidFill>
        </p:grpSpPr>
        <p:sp>
          <p:nvSpPr>
            <p:cNvPr id="37" name="Freeform 800"/>
            <p:cNvSpPr>
              <a:spLocks noEditPoints="1"/>
            </p:cNvSpPr>
            <p:nvPr/>
          </p:nvSpPr>
          <p:spPr bwMode="auto">
            <a:xfrm>
              <a:off x="9891835" y="4832986"/>
              <a:ext cx="128290" cy="216159"/>
            </a:xfrm>
            <a:custGeom>
              <a:avLst/>
              <a:gdLst>
                <a:gd name="T0" fmla="*/ 52 w 73"/>
                <a:gd name="T1" fmla="*/ 72 h 123"/>
                <a:gd name="T2" fmla="*/ 36 w 73"/>
                <a:gd name="T3" fmla="*/ 123 h 123"/>
                <a:gd name="T4" fmla="*/ 19 w 73"/>
                <a:gd name="T5" fmla="*/ 72 h 123"/>
                <a:gd name="T6" fmla="*/ 19 w 73"/>
                <a:gd name="T7" fmla="*/ 72 h 123"/>
                <a:gd name="T8" fmla="*/ 11 w 73"/>
                <a:gd name="T9" fmla="*/ 66 h 123"/>
                <a:gd name="T10" fmla="*/ 6 w 73"/>
                <a:gd name="T11" fmla="*/ 58 h 123"/>
                <a:gd name="T12" fmla="*/ 1 w 73"/>
                <a:gd name="T13" fmla="*/ 48 h 123"/>
                <a:gd name="T14" fmla="*/ 0 w 73"/>
                <a:gd name="T15" fmla="*/ 39 h 123"/>
                <a:gd name="T16" fmla="*/ 0 w 73"/>
                <a:gd name="T17" fmla="*/ 39 h 123"/>
                <a:gd name="T18" fmla="*/ 0 w 73"/>
                <a:gd name="T19" fmla="*/ 30 h 123"/>
                <a:gd name="T20" fmla="*/ 3 w 73"/>
                <a:gd name="T21" fmla="*/ 24 h 123"/>
                <a:gd name="T22" fmla="*/ 6 w 73"/>
                <a:gd name="T23" fmla="*/ 17 h 123"/>
                <a:gd name="T24" fmla="*/ 10 w 73"/>
                <a:gd name="T25" fmla="*/ 11 h 123"/>
                <a:gd name="T26" fmla="*/ 15 w 73"/>
                <a:gd name="T27" fmla="*/ 7 h 123"/>
                <a:gd name="T28" fmla="*/ 22 w 73"/>
                <a:gd name="T29" fmla="*/ 3 h 123"/>
                <a:gd name="T30" fmla="*/ 29 w 73"/>
                <a:gd name="T31" fmla="*/ 2 h 123"/>
                <a:gd name="T32" fmla="*/ 36 w 73"/>
                <a:gd name="T33" fmla="*/ 0 h 123"/>
                <a:gd name="T34" fmla="*/ 36 w 73"/>
                <a:gd name="T35" fmla="*/ 0 h 123"/>
                <a:gd name="T36" fmla="*/ 43 w 73"/>
                <a:gd name="T37" fmla="*/ 2 h 123"/>
                <a:gd name="T38" fmla="*/ 50 w 73"/>
                <a:gd name="T39" fmla="*/ 3 h 123"/>
                <a:gd name="T40" fmla="*/ 56 w 73"/>
                <a:gd name="T41" fmla="*/ 7 h 123"/>
                <a:gd name="T42" fmla="*/ 62 w 73"/>
                <a:gd name="T43" fmla="*/ 11 h 123"/>
                <a:gd name="T44" fmla="*/ 66 w 73"/>
                <a:gd name="T45" fmla="*/ 17 h 123"/>
                <a:gd name="T46" fmla="*/ 69 w 73"/>
                <a:gd name="T47" fmla="*/ 24 h 123"/>
                <a:gd name="T48" fmla="*/ 72 w 73"/>
                <a:gd name="T49" fmla="*/ 30 h 123"/>
                <a:gd name="T50" fmla="*/ 73 w 73"/>
                <a:gd name="T51" fmla="*/ 39 h 123"/>
                <a:gd name="T52" fmla="*/ 73 w 73"/>
                <a:gd name="T53" fmla="*/ 39 h 123"/>
                <a:gd name="T54" fmla="*/ 70 w 73"/>
                <a:gd name="T55" fmla="*/ 48 h 123"/>
                <a:gd name="T56" fmla="*/ 66 w 73"/>
                <a:gd name="T57" fmla="*/ 58 h 123"/>
                <a:gd name="T58" fmla="*/ 61 w 73"/>
                <a:gd name="T59" fmla="*/ 66 h 123"/>
                <a:gd name="T60" fmla="*/ 52 w 73"/>
                <a:gd name="T61" fmla="*/ 72 h 123"/>
                <a:gd name="T62" fmla="*/ 52 w 73"/>
                <a:gd name="T63" fmla="*/ 72 h 123"/>
                <a:gd name="T64" fmla="*/ 56 w 73"/>
                <a:gd name="T65" fmla="*/ 39 h 123"/>
                <a:gd name="T66" fmla="*/ 56 w 73"/>
                <a:gd name="T67" fmla="*/ 39 h 123"/>
                <a:gd name="T68" fmla="*/ 56 w 73"/>
                <a:gd name="T69" fmla="*/ 33 h 123"/>
                <a:gd name="T70" fmla="*/ 55 w 73"/>
                <a:gd name="T71" fmla="*/ 29 h 123"/>
                <a:gd name="T72" fmla="*/ 51 w 73"/>
                <a:gd name="T73" fmla="*/ 24 h 123"/>
                <a:gd name="T74" fmla="*/ 44 w 73"/>
                <a:gd name="T75" fmla="*/ 18 h 123"/>
                <a:gd name="T76" fmla="*/ 40 w 73"/>
                <a:gd name="T77" fmla="*/ 17 h 123"/>
                <a:gd name="T78" fmla="*/ 36 w 73"/>
                <a:gd name="T79" fmla="*/ 17 h 123"/>
                <a:gd name="T80" fmla="*/ 36 w 73"/>
                <a:gd name="T81" fmla="*/ 17 h 123"/>
                <a:gd name="T82" fmla="*/ 32 w 73"/>
                <a:gd name="T83" fmla="*/ 17 h 123"/>
                <a:gd name="T84" fmla="*/ 28 w 73"/>
                <a:gd name="T85" fmla="*/ 18 h 123"/>
                <a:gd name="T86" fmla="*/ 21 w 73"/>
                <a:gd name="T87" fmla="*/ 24 h 123"/>
                <a:gd name="T88" fmla="*/ 17 w 73"/>
                <a:gd name="T89" fmla="*/ 29 h 123"/>
                <a:gd name="T90" fmla="*/ 15 w 73"/>
                <a:gd name="T91" fmla="*/ 33 h 123"/>
                <a:gd name="T92" fmla="*/ 15 w 73"/>
                <a:gd name="T93" fmla="*/ 39 h 123"/>
                <a:gd name="T94" fmla="*/ 15 w 73"/>
                <a:gd name="T95" fmla="*/ 39 h 123"/>
                <a:gd name="T96" fmla="*/ 15 w 73"/>
                <a:gd name="T97" fmla="*/ 43 h 123"/>
                <a:gd name="T98" fmla="*/ 17 w 73"/>
                <a:gd name="T99" fmla="*/ 47 h 123"/>
                <a:gd name="T100" fmla="*/ 21 w 73"/>
                <a:gd name="T101" fmla="*/ 54 h 123"/>
                <a:gd name="T102" fmla="*/ 28 w 73"/>
                <a:gd name="T103" fmla="*/ 58 h 123"/>
                <a:gd name="T104" fmla="*/ 32 w 73"/>
                <a:gd name="T105" fmla="*/ 59 h 123"/>
                <a:gd name="T106" fmla="*/ 36 w 73"/>
                <a:gd name="T107" fmla="*/ 59 h 123"/>
                <a:gd name="T108" fmla="*/ 36 w 73"/>
                <a:gd name="T109" fmla="*/ 59 h 123"/>
                <a:gd name="T110" fmla="*/ 40 w 73"/>
                <a:gd name="T111" fmla="*/ 59 h 123"/>
                <a:gd name="T112" fmla="*/ 44 w 73"/>
                <a:gd name="T113" fmla="*/ 58 h 123"/>
                <a:gd name="T114" fmla="*/ 51 w 73"/>
                <a:gd name="T115" fmla="*/ 54 h 123"/>
                <a:gd name="T116" fmla="*/ 55 w 73"/>
                <a:gd name="T117" fmla="*/ 47 h 123"/>
                <a:gd name="T118" fmla="*/ 56 w 73"/>
                <a:gd name="T119" fmla="*/ 43 h 123"/>
                <a:gd name="T120" fmla="*/ 56 w 73"/>
                <a:gd name="T121" fmla="*/ 39 h 123"/>
                <a:gd name="T122" fmla="*/ 56 w 73"/>
                <a:gd name="T123" fmla="*/ 3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" h="123">
                  <a:moveTo>
                    <a:pt x="52" y="72"/>
                  </a:moveTo>
                  <a:lnTo>
                    <a:pt x="36" y="123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1" y="66"/>
                  </a:lnTo>
                  <a:lnTo>
                    <a:pt x="6" y="58"/>
                  </a:lnTo>
                  <a:lnTo>
                    <a:pt x="1" y="48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0"/>
                  </a:lnTo>
                  <a:lnTo>
                    <a:pt x="3" y="24"/>
                  </a:lnTo>
                  <a:lnTo>
                    <a:pt x="6" y="17"/>
                  </a:lnTo>
                  <a:lnTo>
                    <a:pt x="10" y="11"/>
                  </a:lnTo>
                  <a:lnTo>
                    <a:pt x="15" y="7"/>
                  </a:lnTo>
                  <a:lnTo>
                    <a:pt x="22" y="3"/>
                  </a:lnTo>
                  <a:lnTo>
                    <a:pt x="29" y="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3" y="2"/>
                  </a:lnTo>
                  <a:lnTo>
                    <a:pt x="50" y="3"/>
                  </a:lnTo>
                  <a:lnTo>
                    <a:pt x="56" y="7"/>
                  </a:lnTo>
                  <a:lnTo>
                    <a:pt x="62" y="11"/>
                  </a:lnTo>
                  <a:lnTo>
                    <a:pt x="66" y="17"/>
                  </a:lnTo>
                  <a:lnTo>
                    <a:pt x="69" y="24"/>
                  </a:lnTo>
                  <a:lnTo>
                    <a:pt x="72" y="30"/>
                  </a:lnTo>
                  <a:lnTo>
                    <a:pt x="73" y="39"/>
                  </a:lnTo>
                  <a:lnTo>
                    <a:pt x="73" y="39"/>
                  </a:lnTo>
                  <a:lnTo>
                    <a:pt x="70" y="48"/>
                  </a:lnTo>
                  <a:lnTo>
                    <a:pt x="66" y="58"/>
                  </a:lnTo>
                  <a:lnTo>
                    <a:pt x="61" y="66"/>
                  </a:lnTo>
                  <a:lnTo>
                    <a:pt x="52" y="72"/>
                  </a:lnTo>
                  <a:lnTo>
                    <a:pt x="52" y="72"/>
                  </a:lnTo>
                  <a:close/>
                  <a:moveTo>
                    <a:pt x="56" y="39"/>
                  </a:moveTo>
                  <a:lnTo>
                    <a:pt x="56" y="39"/>
                  </a:lnTo>
                  <a:lnTo>
                    <a:pt x="56" y="33"/>
                  </a:lnTo>
                  <a:lnTo>
                    <a:pt x="55" y="29"/>
                  </a:lnTo>
                  <a:lnTo>
                    <a:pt x="51" y="24"/>
                  </a:lnTo>
                  <a:lnTo>
                    <a:pt x="44" y="18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2" y="17"/>
                  </a:lnTo>
                  <a:lnTo>
                    <a:pt x="28" y="18"/>
                  </a:lnTo>
                  <a:lnTo>
                    <a:pt x="21" y="24"/>
                  </a:lnTo>
                  <a:lnTo>
                    <a:pt x="17" y="29"/>
                  </a:lnTo>
                  <a:lnTo>
                    <a:pt x="15" y="33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5" y="43"/>
                  </a:lnTo>
                  <a:lnTo>
                    <a:pt x="17" y="47"/>
                  </a:lnTo>
                  <a:lnTo>
                    <a:pt x="21" y="54"/>
                  </a:lnTo>
                  <a:lnTo>
                    <a:pt x="28" y="58"/>
                  </a:lnTo>
                  <a:lnTo>
                    <a:pt x="32" y="59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40" y="59"/>
                  </a:lnTo>
                  <a:lnTo>
                    <a:pt x="44" y="58"/>
                  </a:lnTo>
                  <a:lnTo>
                    <a:pt x="51" y="54"/>
                  </a:lnTo>
                  <a:lnTo>
                    <a:pt x="55" y="47"/>
                  </a:lnTo>
                  <a:lnTo>
                    <a:pt x="56" y="43"/>
                  </a:lnTo>
                  <a:lnTo>
                    <a:pt x="56" y="39"/>
                  </a:lnTo>
                  <a:lnTo>
                    <a:pt x="56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z="1200">
                <a:solidFill>
                  <a:srgbClr val="646464"/>
                </a:solidFill>
              </a:endParaRPr>
            </a:p>
          </p:txBody>
        </p:sp>
        <p:sp>
          <p:nvSpPr>
            <p:cNvPr id="38" name="Freeform 801"/>
            <p:cNvSpPr>
              <a:spLocks/>
            </p:cNvSpPr>
            <p:nvPr/>
          </p:nvSpPr>
          <p:spPr bwMode="auto">
            <a:xfrm>
              <a:off x="9935770" y="4883949"/>
              <a:ext cx="38662" cy="36906"/>
            </a:xfrm>
            <a:custGeom>
              <a:avLst/>
              <a:gdLst>
                <a:gd name="T0" fmla="*/ 0 w 22"/>
                <a:gd name="T1" fmla="*/ 0 h 21"/>
                <a:gd name="T2" fmla="*/ 22 w 22"/>
                <a:gd name="T3" fmla="*/ 0 h 21"/>
                <a:gd name="T4" fmla="*/ 11 w 22"/>
                <a:gd name="T5" fmla="*/ 21 h 21"/>
                <a:gd name="T6" fmla="*/ 0 w 22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1">
                  <a:moveTo>
                    <a:pt x="0" y="0"/>
                  </a:moveTo>
                  <a:lnTo>
                    <a:pt x="22" y="0"/>
                  </a:lnTo>
                  <a:lnTo>
                    <a:pt x="11" y="2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z="1200">
                <a:solidFill>
                  <a:srgbClr val="646464"/>
                </a:solidFill>
              </a:endParaRPr>
            </a:p>
          </p:txBody>
        </p:sp>
        <p:sp>
          <p:nvSpPr>
            <p:cNvPr id="39" name="Freeform 802"/>
            <p:cNvSpPr>
              <a:spLocks/>
            </p:cNvSpPr>
            <p:nvPr/>
          </p:nvSpPr>
          <p:spPr bwMode="auto">
            <a:xfrm>
              <a:off x="9554417" y="4840015"/>
              <a:ext cx="52722" cy="49207"/>
            </a:xfrm>
            <a:custGeom>
              <a:avLst/>
              <a:gdLst>
                <a:gd name="T0" fmla="*/ 0 w 30"/>
                <a:gd name="T1" fmla="*/ 0 h 28"/>
                <a:gd name="T2" fmla="*/ 30 w 30"/>
                <a:gd name="T3" fmla="*/ 0 h 28"/>
                <a:gd name="T4" fmla="*/ 15 w 30"/>
                <a:gd name="T5" fmla="*/ 28 h 28"/>
                <a:gd name="T6" fmla="*/ 0 w 30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8">
                  <a:moveTo>
                    <a:pt x="0" y="0"/>
                  </a:moveTo>
                  <a:lnTo>
                    <a:pt x="30" y="0"/>
                  </a:lnTo>
                  <a:lnTo>
                    <a:pt x="15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z="1200">
                <a:solidFill>
                  <a:srgbClr val="646464"/>
                </a:solidFill>
              </a:endParaRPr>
            </a:p>
          </p:txBody>
        </p:sp>
        <p:sp>
          <p:nvSpPr>
            <p:cNvPr id="40" name="Freeform 803"/>
            <p:cNvSpPr>
              <a:spLocks noEditPoints="1"/>
            </p:cNvSpPr>
            <p:nvPr/>
          </p:nvSpPr>
          <p:spPr bwMode="auto">
            <a:xfrm>
              <a:off x="9491151" y="4769720"/>
              <a:ext cx="179253" cy="300513"/>
            </a:xfrm>
            <a:custGeom>
              <a:avLst/>
              <a:gdLst>
                <a:gd name="T0" fmla="*/ 51 w 102"/>
                <a:gd name="T1" fmla="*/ 83 h 171"/>
                <a:gd name="T2" fmla="*/ 62 w 102"/>
                <a:gd name="T3" fmla="*/ 80 h 171"/>
                <a:gd name="T4" fmla="*/ 71 w 102"/>
                <a:gd name="T5" fmla="*/ 73 h 171"/>
                <a:gd name="T6" fmla="*/ 78 w 102"/>
                <a:gd name="T7" fmla="*/ 64 h 171"/>
                <a:gd name="T8" fmla="*/ 80 w 102"/>
                <a:gd name="T9" fmla="*/ 53 h 171"/>
                <a:gd name="T10" fmla="*/ 80 w 102"/>
                <a:gd name="T11" fmla="*/ 46 h 171"/>
                <a:gd name="T12" fmla="*/ 76 w 102"/>
                <a:gd name="T13" fmla="*/ 36 h 171"/>
                <a:gd name="T14" fmla="*/ 67 w 102"/>
                <a:gd name="T15" fmla="*/ 28 h 171"/>
                <a:gd name="T16" fmla="*/ 56 w 102"/>
                <a:gd name="T17" fmla="*/ 22 h 171"/>
                <a:gd name="T18" fmla="*/ 51 w 102"/>
                <a:gd name="T19" fmla="*/ 22 h 171"/>
                <a:gd name="T20" fmla="*/ 40 w 102"/>
                <a:gd name="T21" fmla="*/ 25 h 171"/>
                <a:gd name="T22" fmla="*/ 30 w 102"/>
                <a:gd name="T23" fmla="*/ 31 h 171"/>
                <a:gd name="T24" fmla="*/ 23 w 102"/>
                <a:gd name="T25" fmla="*/ 40 h 171"/>
                <a:gd name="T26" fmla="*/ 22 w 102"/>
                <a:gd name="T27" fmla="*/ 53 h 171"/>
                <a:gd name="T28" fmla="*/ 22 w 102"/>
                <a:gd name="T29" fmla="*/ 58 h 171"/>
                <a:gd name="T30" fmla="*/ 26 w 102"/>
                <a:gd name="T31" fmla="*/ 69 h 171"/>
                <a:gd name="T32" fmla="*/ 34 w 102"/>
                <a:gd name="T33" fmla="*/ 77 h 171"/>
                <a:gd name="T34" fmla="*/ 45 w 102"/>
                <a:gd name="T35" fmla="*/ 82 h 171"/>
                <a:gd name="T36" fmla="*/ 51 w 102"/>
                <a:gd name="T37" fmla="*/ 83 h 171"/>
                <a:gd name="T38" fmla="*/ 51 w 102"/>
                <a:gd name="T39" fmla="*/ 0 h 171"/>
                <a:gd name="T40" fmla="*/ 70 w 102"/>
                <a:gd name="T41" fmla="*/ 5 h 171"/>
                <a:gd name="T42" fmla="*/ 87 w 102"/>
                <a:gd name="T43" fmla="*/ 16 h 171"/>
                <a:gd name="T44" fmla="*/ 98 w 102"/>
                <a:gd name="T45" fmla="*/ 32 h 171"/>
                <a:gd name="T46" fmla="*/ 102 w 102"/>
                <a:gd name="T47" fmla="*/ 53 h 171"/>
                <a:gd name="T48" fmla="*/ 102 w 102"/>
                <a:gd name="T49" fmla="*/ 60 h 171"/>
                <a:gd name="T50" fmla="*/ 98 w 102"/>
                <a:gd name="T51" fmla="*/ 75 h 171"/>
                <a:gd name="T52" fmla="*/ 89 w 102"/>
                <a:gd name="T53" fmla="*/ 86 h 171"/>
                <a:gd name="T54" fmla="*/ 80 w 102"/>
                <a:gd name="T55" fmla="*/ 95 h 171"/>
                <a:gd name="T56" fmla="*/ 51 w 102"/>
                <a:gd name="T57" fmla="*/ 171 h 171"/>
                <a:gd name="T58" fmla="*/ 29 w 102"/>
                <a:gd name="T59" fmla="*/ 99 h 171"/>
                <a:gd name="T60" fmla="*/ 16 w 102"/>
                <a:gd name="T61" fmla="*/ 91 h 171"/>
                <a:gd name="T62" fmla="*/ 8 w 102"/>
                <a:gd name="T63" fmla="*/ 80 h 171"/>
                <a:gd name="T64" fmla="*/ 3 w 102"/>
                <a:gd name="T65" fmla="*/ 68 h 171"/>
                <a:gd name="T66" fmla="*/ 0 w 102"/>
                <a:gd name="T67" fmla="*/ 53 h 171"/>
                <a:gd name="T68" fmla="*/ 1 w 102"/>
                <a:gd name="T69" fmla="*/ 42 h 171"/>
                <a:gd name="T70" fmla="*/ 8 w 102"/>
                <a:gd name="T71" fmla="*/ 24 h 171"/>
                <a:gd name="T72" fmla="*/ 22 w 102"/>
                <a:gd name="T73" fmla="*/ 9 h 171"/>
                <a:gd name="T74" fmla="*/ 41 w 102"/>
                <a:gd name="T75" fmla="*/ 2 h 171"/>
                <a:gd name="T76" fmla="*/ 51 w 102"/>
                <a:gd name="T7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2" h="171">
                  <a:moveTo>
                    <a:pt x="51" y="83"/>
                  </a:moveTo>
                  <a:lnTo>
                    <a:pt x="51" y="83"/>
                  </a:lnTo>
                  <a:lnTo>
                    <a:pt x="56" y="82"/>
                  </a:lnTo>
                  <a:lnTo>
                    <a:pt x="62" y="80"/>
                  </a:lnTo>
                  <a:lnTo>
                    <a:pt x="67" y="77"/>
                  </a:lnTo>
                  <a:lnTo>
                    <a:pt x="71" y="73"/>
                  </a:lnTo>
                  <a:lnTo>
                    <a:pt x="76" y="69"/>
                  </a:lnTo>
                  <a:lnTo>
                    <a:pt x="78" y="64"/>
                  </a:lnTo>
                  <a:lnTo>
                    <a:pt x="80" y="58"/>
                  </a:lnTo>
                  <a:lnTo>
                    <a:pt x="80" y="53"/>
                  </a:lnTo>
                  <a:lnTo>
                    <a:pt x="80" y="53"/>
                  </a:lnTo>
                  <a:lnTo>
                    <a:pt x="80" y="46"/>
                  </a:lnTo>
                  <a:lnTo>
                    <a:pt x="78" y="40"/>
                  </a:lnTo>
                  <a:lnTo>
                    <a:pt x="76" y="36"/>
                  </a:lnTo>
                  <a:lnTo>
                    <a:pt x="71" y="31"/>
                  </a:lnTo>
                  <a:lnTo>
                    <a:pt x="67" y="28"/>
                  </a:lnTo>
                  <a:lnTo>
                    <a:pt x="62" y="25"/>
                  </a:lnTo>
                  <a:lnTo>
                    <a:pt x="56" y="22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45" y="22"/>
                  </a:lnTo>
                  <a:lnTo>
                    <a:pt x="40" y="25"/>
                  </a:lnTo>
                  <a:lnTo>
                    <a:pt x="34" y="28"/>
                  </a:lnTo>
                  <a:lnTo>
                    <a:pt x="30" y="31"/>
                  </a:lnTo>
                  <a:lnTo>
                    <a:pt x="26" y="36"/>
                  </a:lnTo>
                  <a:lnTo>
                    <a:pt x="23" y="40"/>
                  </a:lnTo>
                  <a:lnTo>
                    <a:pt x="22" y="46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2" y="58"/>
                  </a:lnTo>
                  <a:lnTo>
                    <a:pt x="23" y="64"/>
                  </a:lnTo>
                  <a:lnTo>
                    <a:pt x="26" y="69"/>
                  </a:lnTo>
                  <a:lnTo>
                    <a:pt x="30" y="73"/>
                  </a:lnTo>
                  <a:lnTo>
                    <a:pt x="34" y="77"/>
                  </a:lnTo>
                  <a:lnTo>
                    <a:pt x="40" y="80"/>
                  </a:lnTo>
                  <a:lnTo>
                    <a:pt x="45" y="82"/>
                  </a:lnTo>
                  <a:lnTo>
                    <a:pt x="51" y="83"/>
                  </a:lnTo>
                  <a:lnTo>
                    <a:pt x="51" y="83"/>
                  </a:lnTo>
                  <a:close/>
                  <a:moveTo>
                    <a:pt x="51" y="0"/>
                  </a:moveTo>
                  <a:lnTo>
                    <a:pt x="51" y="0"/>
                  </a:lnTo>
                  <a:lnTo>
                    <a:pt x="60" y="2"/>
                  </a:lnTo>
                  <a:lnTo>
                    <a:pt x="70" y="5"/>
                  </a:lnTo>
                  <a:lnTo>
                    <a:pt x="80" y="9"/>
                  </a:lnTo>
                  <a:lnTo>
                    <a:pt x="87" y="16"/>
                  </a:lnTo>
                  <a:lnTo>
                    <a:pt x="93" y="24"/>
                  </a:lnTo>
                  <a:lnTo>
                    <a:pt x="98" y="32"/>
                  </a:lnTo>
                  <a:lnTo>
                    <a:pt x="100" y="42"/>
                  </a:lnTo>
                  <a:lnTo>
                    <a:pt x="102" y="53"/>
                  </a:lnTo>
                  <a:lnTo>
                    <a:pt x="102" y="53"/>
                  </a:lnTo>
                  <a:lnTo>
                    <a:pt x="102" y="60"/>
                  </a:lnTo>
                  <a:lnTo>
                    <a:pt x="99" y="68"/>
                  </a:lnTo>
                  <a:lnTo>
                    <a:pt x="98" y="75"/>
                  </a:lnTo>
                  <a:lnTo>
                    <a:pt x="93" y="80"/>
                  </a:lnTo>
                  <a:lnTo>
                    <a:pt x="89" y="86"/>
                  </a:lnTo>
                  <a:lnTo>
                    <a:pt x="85" y="91"/>
                  </a:lnTo>
                  <a:lnTo>
                    <a:pt x="80" y="95"/>
                  </a:lnTo>
                  <a:lnTo>
                    <a:pt x="73" y="99"/>
                  </a:lnTo>
                  <a:lnTo>
                    <a:pt x="51" y="171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22" y="95"/>
                  </a:lnTo>
                  <a:lnTo>
                    <a:pt x="16" y="91"/>
                  </a:lnTo>
                  <a:lnTo>
                    <a:pt x="12" y="86"/>
                  </a:lnTo>
                  <a:lnTo>
                    <a:pt x="8" y="80"/>
                  </a:lnTo>
                  <a:lnTo>
                    <a:pt x="4" y="75"/>
                  </a:lnTo>
                  <a:lnTo>
                    <a:pt x="3" y="68"/>
                  </a:lnTo>
                  <a:lnTo>
                    <a:pt x="0" y="60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42"/>
                  </a:lnTo>
                  <a:lnTo>
                    <a:pt x="4" y="32"/>
                  </a:lnTo>
                  <a:lnTo>
                    <a:pt x="8" y="24"/>
                  </a:lnTo>
                  <a:lnTo>
                    <a:pt x="15" y="16"/>
                  </a:lnTo>
                  <a:lnTo>
                    <a:pt x="22" y="9"/>
                  </a:lnTo>
                  <a:lnTo>
                    <a:pt x="32" y="5"/>
                  </a:lnTo>
                  <a:lnTo>
                    <a:pt x="41" y="2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z="1200">
                <a:solidFill>
                  <a:srgbClr val="646464"/>
                </a:solidFill>
              </a:endParaRPr>
            </a:p>
          </p:txBody>
        </p:sp>
        <p:sp>
          <p:nvSpPr>
            <p:cNvPr id="41" name="Freeform 804"/>
            <p:cNvSpPr>
              <a:spLocks noEditPoints="1"/>
            </p:cNvSpPr>
            <p:nvPr/>
          </p:nvSpPr>
          <p:spPr bwMode="auto">
            <a:xfrm>
              <a:off x="9403282" y="4980606"/>
              <a:ext cx="702954" cy="231975"/>
            </a:xfrm>
            <a:custGeom>
              <a:avLst/>
              <a:gdLst>
                <a:gd name="T0" fmla="*/ 391 w 400"/>
                <a:gd name="T1" fmla="*/ 52 h 132"/>
                <a:gd name="T2" fmla="*/ 351 w 400"/>
                <a:gd name="T3" fmla="*/ 43 h 132"/>
                <a:gd name="T4" fmla="*/ 348 w 400"/>
                <a:gd name="T5" fmla="*/ 70 h 132"/>
                <a:gd name="T6" fmla="*/ 378 w 400"/>
                <a:gd name="T7" fmla="*/ 60 h 132"/>
                <a:gd name="T8" fmla="*/ 398 w 400"/>
                <a:gd name="T9" fmla="*/ 54 h 132"/>
                <a:gd name="T10" fmla="*/ 299 w 400"/>
                <a:gd name="T11" fmla="*/ 89 h 132"/>
                <a:gd name="T12" fmla="*/ 345 w 400"/>
                <a:gd name="T13" fmla="*/ 73 h 132"/>
                <a:gd name="T14" fmla="*/ 257 w 400"/>
                <a:gd name="T15" fmla="*/ 78 h 132"/>
                <a:gd name="T16" fmla="*/ 246 w 400"/>
                <a:gd name="T17" fmla="*/ 17 h 132"/>
                <a:gd name="T18" fmla="*/ 205 w 400"/>
                <a:gd name="T19" fmla="*/ 4 h 132"/>
                <a:gd name="T20" fmla="*/ 163 w 400"/>
                <a:gd name="T21" fmla="*/ 22 h 132"/>
                <a:gd name="T22" fmla="*/ 58 w 400"/>
                <a:gd name="T23" fmla="*/ 63 h 132"/>
                <a:gd name="T24" fmla="*/ 11 w 400"/>
                <a:gd name="T25" fmla="*/ 80 h 132"/>
                <a:gd name="T26" fmla="*/ 57 w 400"/>
                <a:gd name="T27" fmla="*/ 89 h 132"/>
                <a:gd name="T28" fmla="*/ 104 w 400"/>
                <a:gd name="T29" fmla="*/ 103 h 132"/>
                <a:gd name="T30" fmla="*/ 148 w 400"/>
                <a:gd name="T31" fmla="*/ 87 h 132"/>
                <a:gd name="T32" fmla="*/ 62 w 400"/>
                <a:gd name="T33" fmla="*/ 91 h 132"/>
                <a:gd name="T34" fmla="*/ 246 w 400"/>
                <a:gd name="T35" fmla="*/ 80 h 132"/>
                <a:gd name="T36" fmla="*/ 202 w 400"/>
                <a:gd name="T37" fmla="*/ 96 h 132"/>
                <a:gd name="T38" fmla="*/ 252 w 400"/>
                <a:gd name="T39" fmla="*/ 77 h 132"/>
                <a:gd name="T40" fmla="*/ 208 w 400"/>
                <a:gd name="T41" fmla="*/ 66 h 132"/>
                <a:gd name="T42" fmla="*/ 248 w 400"/>
                <a:gd name="T43" fmla="*/ 109 h 132"/>
                <a:gd name="T44" fmla="*/ 295 w 400"/>
                <a:gd name="T45" fmla="*/ 92 h 132"/>
                <a:gd name="T46" fmla="*/ 252 w 400"/>
                <a:gd name="T47" fmla="*/ 81 h 132"/>
                <a:gd name="T48" fmla="*/ 198 w 400"/>
                <a:gd name="T49" fmla="*/ 34 h 132"/>
                <a:gd name="T50" fmla="*/ 156 w 400"/>
                <a:gd name="T51" fmla="*/ 23 h 132"/>
                <a:gd name="T52" fmla="*/ 113 w 400"/>
                <a:gd name="T53" fmla="*/ 41 h 132"/>
                <a:gd name="T54" fmla="*/ 201 w 400"/>
                <a:gd name="T55" fmla="*/ 129 h 132"/>
                <a:gd name="T56" fmla="*/ 242 w 400"/>
                <a:gd name="T57" fmla="*/ 111 h 132"/>
                <a:gd name="T58" fmla="*/ 160 w 400"/>
                <a:gd name="T59" fmla="*/ 117 h 132"/>
                <a:gd name="T60" fmla="*/ 153 w 400"/>
                <a:gd name="T61" fmla="*/ 88 h 132"/>
                <a:gd name="T62" fmla="*/ 109 w 400"/>
                <a:gd name="T63" fmla="*/ 104 h 132"/>
                <a:gd name="T64" fmla="*/ 154 w 400"/>
                <a:gd name="T65" fmla="*/ 115 h 132"/>
                <a:gd name="T66" fmla="*/ 154 w 400"/>
                <a:gd name="T67" fmla="*/ 55 h 132"/>
                <a:gd name="T68" fmla="*/ 197 w 400"/>
                <a:gd name="T69" fmla="*/ 67 h 132"/>
                <a:gd name="T70" fmla="*/ 201 w 400"/>
                <a:gd name="T71" fmla="*/ 132 h 132"/>
                <a:gd name="T72" fmla="*/ 94 w 400"/>
                <a:gd name="T73" fmla="*/ 47 h 132"/>
                <a:gd name="T74" fmla="*/ 64 w 400"/>
                <a:gd name="T75" fmla="*/ 60 h 132"/>
                <a:gd name="T76" fmla="*/ 109 w 400"/>
                <a:gd name="T77" fmla="*/ 44 h 132"/>
                <a:gd name="T78" fmla="*/ 303 w 400"/>
                <a:gd name="T79" fmla="*/ 26 h 132"/>
                <a:gd name="T80" fmla="*/ 303 w 400"/>
                <a:gd name="T81" fmla="*/ 29 h 132"/>
                <a:gd name="T82" fmla="*/ 301 w 400"/>
                <a:gd name="T83" fmla="*/ 58 h 132"/>
                <a:gd name="T84" fmla="*/ 345 w 400"/>
                <a:gd name="T85" fmla="*/ 41 h 132"/>
                <a:gd name="T86" fmla="*/ 384 w 400"/>
                <a:gd name="T87" fmla="*/ 47 h 132"/>
                <a:gd name="T88" fmla="*/ 399 w 400"/>
                <a:gd name="T89" fmla="*/ 52 h 132"/>
                <a:gd name="T90" fmla="*/ 399 w 400"/>
                <a:gd name="T91" fmla="*/ 54 h 132"/>
                <a:gd name="T92" fmla="*/ 384 w 400"/>
                <a:gd name="T93" fmla="*/ 62 h 132"/>
                <a:gd name="T94" fmla="*/ 160 w 400"/>
                <a:gd name="T95" fmla="*/ 54 h 132"/>
                <a:gd name="T96" fmla="*/ 252 w 400"/>
                <a:gd name="T97" fmla="*/ 18 h 132"/>
                <a:gd name="T98" fmla="*/ 295 w 400"/>
                <a:gd name="T99" fmla="*/ 29 h 132"/>
                <a:gd name="T100" fmla="*/ 253 w 400"/>
                <a:gd name="T101" fmla="*/ 17 h 132"/>
                <a:gd name="T102" fmla="*/ 252 w 400"/>
                <a:gd name="T103" fmla="*/ 1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0" h="132">
                  <a:moveTo>
                    <a:pt x="398" y="54"/>
                  </a:moveTo>
                  <a:lnTo>
                    <a:pt x="398" y="54"/>
                  </a:lnTo>
                  <a:lnTo>
                    <a:pt x="391" y="52"/>
                  </a:lnTo>
                  <a:lnTo>
                    <a:pt x="378" y="49"/>
                  </a:lnTo>
                  <a:lnTo>
                    <a:pt x="351" y="43"/>
                  </a:lnTo>
                  <a:lnTo>
                    <a:pt x="351" y="43"/>
                  </a:lnTo>
                  <a:lnTo>
                    <a:pt x="350" y="43"/>
                  </a:lnTo>
                  <a:lnTo>
                    <a:pt x="307" y="59"/>
                  </a:lnTo>
                  <a:lnTo>
                    <a:pt x="348" y="70"/>
                  </a:lnTo>
                  <a:lnTo>
                    <a:pt x="348" y="70"/>
                  </a:lnTo>
                  <a:lnTo>
                    <a:pt x="350" y="71"/>
                  </a:lnTo>
                  <a:lnTo>
                    <a:pt x="378" y="60"/>
                  </a:lnTo>
                  <a:lnTo>
                    <a:pt x="378" y="60"/>
                  </a:lnTo>
                  <a:lnTo>
                    <a:pt x="398" y="54"/>
                  </a:lnTo>
                  <a:lnTo>
                    <a:pt x="398" y="54"/>
                  </a:lnTo>
                  <a:close/>
                  <a:moveTo>
                    <a:pt x="257" y="78"/>
                  </a:moveTo>
                  <a:lnTo>
                    <a:pt x="299" y="89"/>
                  </a:lnTo>
                  <a:lnTo>
                    <a:pt x="299" y="89"/>
                  </a:lnTo>
                  <a:lnTo>
                    <a:pt x="300" y="91"/>
                  </a:lnTo>
                  <a:lnTo>
                    <a:pt x="345" y="73"/>
                  </a:lnTo>
                  <a:lnTo>
                    <a:pt x="345" y="73"/>
                  </a:lnTo>
                  <a:lnTo>
                    <a:pt x="343" y="73"/>
                  </a:lnTo>
                  <a:lnTo>
                    <a:pt x="301" y="62"/>
                  </a:lnTo>
                  <a:lnTo>
                    <a:pt x="257" y="78"/>
                  </a:lnTo>
                  <a:close/>
                  <a:moveTo>
                    <a:pt x="163" y="22"/>
                  </a:moveTo>
                  <a:lnTo>
                    <a:pt x="204" y="33"/>
                  </a:lnTo>
                  <a:lnTo>
                    <a:pt x="246" y="17"/>
                  </a:lnTo>
                  <a:lnTo>
                    <a:pt x="246" y="17"/>
                  </a:lnTo>
                  <a:lnTo>
                    <a:pt x="249" y="15"/>
                  </a:lnTo>
                  <a:lnTo>
                    <a:pt x="205" y="4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3" y="22"/>
                  </a:lnTo>
                  <a:lnTo>
                    <a:pt x="163" y="22"/>
                  </a:lnTo>
                  <a:close/>
                  <a:moveTo>
                    <a:pt x="99" y="73"/>
                  </a:moveTo>
                  <a:lnTo>
                    <a:pt x="58" y="63"/>
                  </a:lnTo>
                  <a:lnTo>
                    <a:pt x="58" y="63"/>
                  </a:lnTo>
                  <a:lnTo>
                    <a:pt x="57" y="62"/>
                  </a:lnTo>
                  <a:lnTo>
                    <a:pt x="11" y="80"/>
                  </a:lnTo>
                  <a:lnTo>
                    <a:pt x="55" y="91"/>
                  </a:lnTo>
                  <a:lnTo>
                    <a:pt x="55" y="91"/>
                  </a:lnTo>
                  <a:lnTo>
                    <a:pt x="57" y="89"/>
                  </a:lnTo>
                  <a:lnTo>
                    <a:pt x="99" y="73"/>
                  </a:lnTo>
                  <a:close/>
                  <a:moveTo>
                    <a:pt x="60" y="92"/>
                  </a:moveTo>
                  <a:lnTo>
                    <a:pt x="104" y="103"/>
                  </a:lnTo>
                  <a:lnTo>
                    <a:pt x="104" y="103"/>
                  </a:lnTo>
                  <a:lnTo>
                    <a:pt x="105" y="103"/>
                  </a:lnTo>
                  <a:lnTo>
                    <a:pt x="148" y="87"/>
                  </a:lnTo>
                  <a:lnTo>
                    <a:pt x="105" y="74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60" y="92"/>
                  </a:lnTo>
                  <a:lnTo>
                    <a:pt x="60" y="92"/>
                  </a:lnTo>
                  <a:close/>
                  <a:moveTo>
                    <a:pt x="246" y="80"/>
                  </a:moveTo>
                  <a:lnTo>
                    <a:pt x="202" y="69"/>
                  </a:lnTo>
                  <a:lnTo>
                    <a:pt x="159" y="85"/>
                  </a:lnTo>
                  <a:lnTo>
                    <a:pt x="202" y="96"/>
                  </a:lnTo>
                  <a:lnTo>
                    <a:pt x="246" y="80"/>
                  </a:lnTo>
                  <a:close/>
                  <a:moveTo>
                    <a:pt x="208" y="66"/>
                  </a:moveTo>
                  <a:lnTo>
                    <a:pt x="252" y="77"/>
                  </a:lnTo>
                  <a:lnTo>
                    <a:pt x="296" y="60"/>
                  </a:lnTo>
                  <a:lnTo>
                    <a:pt x="253" y="49"/>
                  </a:lnTo>
                  <a:lnTo>
                    <a:pt x="208" y="66"/>
                  </a:lnTo>
                  <a:close/>
                  <a:moveTo>
                    <a:pt x="252" y="81"/>
                  </a:moveTo>
                  <a:lnTo>
                    <a:pt x="208" y="98"/>
                  </a:lnTo>
                  <a:lnTo>
                    <a:pt x="248" y="109"/>
                  </a:lnTo>
                  <a:lnTo>
                    <a:pt x="248" y="109"/>
                  </a:lnTo>
                  <a:lnTo>
                    <a:pt x="251" y="110"/>
                  </a:lnTo>
                  <a:lnTo>
                    <a:pt x="295" y="92"/>
                  </a:lnTo>
                  <a:lnTo>
                    <a:pt x="295" y="92"/>
                  </a:lnTo>
                  <a:lnTo>
                    <a:pt x="293" y="92"/>
                  </a:lnTo>
                  <a:lnTo>
                    <a:pt x="252" y="81"/>
                  </a:lnTo>
                  <a:close/>
                  <a:moveTo>
                    <a:pt x="113" y="41"/>
                  </a:moveTo>
                  <a:lnTo>
                    <a:pt x="154" y="52"/>
                  </a:lnTo>
                  <a:lnTo>
                    <a:pt x="198" y="34"/>
                  </a:lnTo>
                  <a:lnTo>
                    <a:pt x="157" y="23"/>
                  </a:lnTo>
                  <a:lnTo>
                    <a:pt x="157" y="23"/>
                  </a:lnTo>
                  <a:lnTo>
                    <a:pt x="156" y="23"/>
                  </a:lnTo>
                  <a:lnTo>
                    <a:pt x="112" y="41"/>
                  </a:lnTo>
                  <a:lnTo>
                    <a:pt x="112" y="41"/>
                  </a:lnTo>
                  <a:lnTo>
                    <a:pt x="113" y="41"/>
                  </a:lnTo>
                  <a:lnTo>
                    <a:pt x="113" y="41"/>
                  </a:lnTo>
                  <a:close/>
                  <a:moveTo>
                    <a:pt x="157" y="118"/>
                  </a:moveTo>
                  <a:lnTo>
                    <a:pt x="201" y="129"/>
                  </a:lnTo>
                  <a:lnTo>
                    <a:pt x="245" y="111"/>
                  </a:lnTo>
                  <a:lnTo>
                    <a:pt x="245" y="111"/>
                  </a:lnTo>
                  <a:lnTo>
                    <a:pt x="242" y="111"/>
                  </a:lnTo>
                  <a:lnTo>
                    <a:pt x="201" y="100"/>
                  </a:lnTo>
                  <a:lnTo>
                    <a:pt x="160" y="117"/>
                  </a:lnTo>
                  <a:lnTo>
                    <a:pt x="160" y="117"/>
                  </a:lnTo>
                  <a:lnTo>
                    <a:pt x="157" y="118"/>
                  </a:lnTo>
                  <a:lnTo>
                    <a:pt x="157" y="118"/>
                  </a:lnTo>
                  <a:close/>
                  <a:moveTo>
                    <a:pt x="153" y="88"/>
                  </a:moveTo>
                  <a:lnTo>
                    <a:pt x="110" y="104"/>
                  </a:lnTo>
                  <a:lnTo>
                    <a:pt x="110" y="104"/>
                  </a:lnTo>
                  <a:lnTo>
                    <a:pt x="109" y="104"/>
                  </a:lnTo>
                  <a:lnTo>
                    <a:pt x="152" y="117"/>
                  </a:lnTo>
                  <a:lnTo>
                    <a:pt x="152" y="117"/>
                  </a:lnTo>
                  <a:lnTo>
                    <a:pt x="154" y="115"/>
                  </a:lnTo>
                  <a:lnTo>
                    <a:pt x="196" y="99"/>
                  </a:lnTo>
                  <a:lnTo>
                    <a:pt x="153" y="88"/>
                  </a:lnTo>
                  <a:close/>
                  <a:moveTo>
                    <a:pt x="154" y="55"/>
                  </a:moveTo>
                  <a:lnTo>
                    <a:pt x="110" y="73"/>
                  </a:lnTo>
                  <a:lnTo>
                    <a:pt x="153" y="84"/>
                  </a:lnTo>
                  <a:lnTo>
                    <a:pt x="197" y="67"/>
                  </a:lnTo>
                  <a:lnTo>
                    <a:pt x="154" y="55"/>
                  </a:lnTo>
                  <a:close/>
                  <a:moveTo>
                    <a:pt x="384" y="62"/>
                  </a:moveTo>
                  <a:lnTo>
                    <a:pt x="201" y="132"/>
                  </a:lnTo>
                  <a:lnTo>
                    <a:pt x="0" y="80"/>
                  </a:lnTo>
                  <a:lnTo>
                    <a:pt x="94" y="44"/>
                  </a:lnTo>
                  <a:lnTo>
                    <a:pt x="94" y="47"/>
                  </a:lnTo>
                  <a:lnTo>
                    <a:pt x="61" y="60"/>
                  </a:lnTo>
                  <a:lnTo>
                    <a:pt x="61" y="60"/>
                  </a:lnTo>
                  <a:lnTo>
                    <a:pt x="64" y="60"/>
                  </a:lnTo>
                  <a:lnTo>
                    <a:pt x="105" y="71"/>
                  </a:lnTo>
                  <a:lnTo>
                    <a:pt x="149" y="54"/>
                  </a:lnTo>
                  <a:lnTo>
                    <a:pt x="109" y="44"/>
                  </a:lnTo>
                  <a:lnTo>
                    <a:pt x="110" y="37"/>
                  </a:lnTo>
                  <a:lnTo>
                    <a:pt x="205" y="0"/>
                  </a:lnTo>
                  <a:lnTo>
                    <a:pt x="303" y="26"/>
                  </a:lnTo>
                  <a:lnTo>
                    <a:pt x="304" y="30"/>
                  </a:lnTo>
                  <a:lnTo>
                    <a:pt x="303" y="29"/>
                  </a:lnTo>
                  <a:lnTo>
                    <a:pt x="303" y="29"/>
                  </a:lnTo>
                  <a:lnTo>
                    <a:pt x="300" y="30"/>
                  </a:lnTo>
                  <a:lnTo>
                    <a:pt x="259" y="47"/>
                  </a:lnTo>
                  <a:lnTo>
                    <a:pt x="301" y="58"/>
                  </a:lnTo>
                  <a:lnTo>
                    <a:pt x="344" y="41"/>
                  </a:lnTo>
                  <a:lnTo>
                    <a:pt x="344" y="41"/>
                  </a:lnTo>
                  <a:lnTo>
                    <a:pt x="345" y="41"/>
                  </a:lnTo>
                  <a:lnTo>
                    <a:pt x="322" y="34"/>
                  </a:lnTo>
                  <a:lnTo>
                    <a:pt x="322" y="32"/>
                  </a:lnTo>
                  <a:lnTo>
                    <a:pt x="384" y="47"/>
                  </a:lnTo>
                  <a:lnTo>
                    <a:pt x="384" y="47"/>
                  </a:lnTo>
                  <a:lnTo>
                    <a:pt x="396" y="51"/>
                  </a:lnTo>
                  <a:lnTo>
                    <a:pt x="399" y="52"/>
                  </a:lnTo>
                  <a:lnTo>
                    <a:pt x="400" y="54"/>
                  </a:lnTo>
                  <a:lnTo>
                    <a:pt x="400" y="54"/>
                  </a:lnTo>
                  <a:lnTo>
                    <a:pt x="399" y="54"/>
                  </a:lnTo>
                  <a:lnTo>
                    <a:pt x="396" y="56"/>
                  </a:lnTo>
                  <a:lnTo>
                    <a:pt x="384" y="62"/>
                  </a:lnTo>
                  <a:lnTo>
                    <a:pt x="384" y="62"/>
                  </a:lnTo>
                  <a:close/>
                  <a:moveTo>
                    <a:pt x="248" y="47"/>
                  </a:moveTo>
                  <a:lnTo>
                    <a:pt x="204" y="36"/>
                  </a:lnTo>
                  <a:lnTo>
                    <a:pt x="160" y="54"/>
                  </a:lnTo>
                  <a:lnTo>
                    <a:pt x="202" y="65"/>
                  </a:lnTo>
                  <a:lnTo>
                    <a:pt x="248" y="47"/>
                  </a:lnTo>
                  <a:close/>
                  <a:moveTo>
                    <a:pt x="252" y="18"/>
                  </a:moveTo>
                  <a:lnTo>
                    <a:pt x="209" y="34"/>
                  </a:lnTo>
                  <a:lnTo>
                    <a:pt x="253" y="45"/>
                  </a:lnTo>
                  <a:lnTo>
                    <a:pt x="295" y="29"/>
                  </a:lnTo>
                  <a:lnTo>
                    <a:pt x="295" y="29"/>
                  </a:lnTo>
                  <a:lnTo>
                    <a:pt x="297" y="28"/>
                  </a:lnTo>
                  <a:lnTo>
                    <a:pt x="253" y="17"/>
                  </a:lnTo>
                  <a:lnTo>
                    <a:pt x="253" y="17"/>
                  </a:lnTo>
                  <a:lnTo>
                    <a:pt x="252" y="18"/>
                  </a:lnTo>
                  <a:lnTo>
                    <a:pt x="252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z="1200">
                <a:solidFill>
                  <a:srgbClr val="646464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87171" y="1896552"/>
            <a:ext cx="7632912" cy="819510"/>
            <a:chOff x="1102547" y="1643307"/>
            <a:chExt cx="8922292" cy="903737"/>
          </a:xfrm>
        </p:grpSpPr>
        <p:sp>
          <p:nvSpPr>
            <p:cNvPr id="35" name="Rectangle 34"/>
            <p:cNvSpPr/>
            <p:nvPr/>
          </p:nvSpPr>
          <p:spPr bwMode="gray">
            <a:xfrm>
              <a:off x="1102547" y="1647044"/>
              <a:ext cx="3240000" cy="90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  <a:prstDash val="solid"/>
            </a:ln>
            <a:effectLst/>
          </p:spPr>
          <p:txBody>
            <a:bodyPr vert="vert" wrap="square" lIns="104287" tIns="52144" rIns="104287" bIns="52144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95000"/>
                </a:lnSpc>
                <a:spcAft>
                  <a:spcPts val="700"/>
                </a:spcAft>
              </a:pPr>
              <a:endParaRPr lang="fr-FR" sz="900" b="1" u="sng" dirty="0">
                <a:solidFill>
                  <a:srgbClr val="FFFFFF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352344" y="1818086"/>
              <a:ext cx="272909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400" b="1" dirty="0">
                  <a:solidFill>
                    <a:srgbClr val="009900"/>
                  </a:solidFill>
                </a:rPr>
                <a:t>Ministère des Solidarités et de la Santé</a:t>
              </a:r>
              <a:endParaRPr lang="fr-FR" sz="1400" dirty="0">
                <a:solidFill>
                  <a:srgbClr val="009900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 bwMode="gray">
            <a:xfrm>
              <a:off x="6784839" y="1643307"/>
              <a:ext cx="3240000" cy="90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  <a:prstDash val="solid"/>
            </a:ln>
            <a:effectLst/>
          </p:spPr>
          <p:txBody>
            <a:bodyPr vert="vert" wrap="square" lIns="104287" tIns="52144" rIns="104287" bIns="52144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95000"/>
                </a:lnSpc>
                <a:spcAft>
                  <a:spcPts val="700"/>
                </a:spcAft>
              </a:pPr>
              <a:endParaRPr lang="fr-FR" sz="900" b="1" u="sng" dirty="0">
                <a:solidFill>
                  <a:srgbClr val="FFFFFF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040290" y="1941197"/>
              <a:ext cx="272909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400" b="1" dirty="0">
                  <a:solidFill>
                    <a:srgbClr val="009900"/>
                  </a:solidFill>
                </a:rPr>
                <a:t>Cnam</a:t>
              </a:r>
              <a:endParaRPr lang="fr-FR" sz="1400" dirty="0">
                <a:solidFill>
                  <a:srgbClr val="009900"/>
                </a:solidFill>
              </a:endParaRPr>
            </a:p>
          </p:txBody>
        </p:sp>
      </p:grpSp>
      <p:cxnSp>
        <p:nvCxnSpPr>
          <p:cNvPr id="8" name="Straight Arrow Connector 7"/>
          <p:cNvCxnSpPr>
            <a:stCxn id="35" idx="3"/>
            <a:endCxn id="46" idx="1"/>
          </p:cNvCxnSpPr>
          <p:nvPr/>
        </p:nvCxnSpPr>
        <p:spPr bwMode="auto">
          <a:xfrm flipV="1">
            <a:off x="3658949" y="2304638"/>
            <a:ext cx="2089351" cy="3389"/>
          </a:xfrm>
          <a:prstGeom prst="straightConnector1">
            <a:avLst/>
          </a:prstGeom>
          <a:noFill/>
          <a:ln w="28575" cap="flat" cmpd="sng" algn="ctr">
            <a:solidFill>
              <a:srgbClr val="009900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>
          <a:xfrm>
            <a:off x="3598416" y="2454310"/>
            <a:ext cx="2221229" cy="634694"/>
          </a:xfrm>
          <a:prstGeom prst="rect">
            <a:avLst/>
          </a:prstGeom>
        </p:spPr>
        <p:txBody>
          <a:bodyPr wrap="square" lIns="79916" tIns="39958" rIns="79916" bIns="39958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00"/>
              </a:buClr>
            </a:pPr>
            <a:r>
              <a:rPr lang="fr-FR" altLang="fr-FR" sz="1200" b="1" dirty="0">
                <a:solidFill>
                  <a:srgbClr val="002060"/>
                </a:solidFill>
              </a:rPr>
              <a:t>Définir la </a:t>
            </a:r>
            <a:r>
              <a:rPr lang="fr-FR" altLang="fr-FR" sz="1200" b="1" dirty="0">
                <a:solidFill>
                  <a:srgbClr val="009900"/>
                </a:solidFill>
              </a:rPr>
              <a:t>stratégie nationale </a:t>
            </a:r>
            <a:r>
              <a:rPr lang="fr-FR" altLang="fr-FR" sz="1200" b="1" dirty="0">
                <a:solidFill>
                  <a:srgbClr val="002060"/>
                </a:solidFill>
              </a:rPr>
              <a:t>de déploiement du DMP en ES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87171" y="3313025"/>
            <a:ext cx="7632912" cy="1387465"/>
            <a:chOff x="1102547" y="3435499"/>
            <a:chExt cx="8922292" cy="1530065"/>
          </a:xfrm>
        </p:grpSpPr>
        <p:grpSp>
          <p:nvGrpSpPr>
            <p:cNvPr id="48" name="Group 47"/>
            <p:cNvGrpSpPr/>
            <p:nvPr/>
          </p:nvGrpSpPr>
          <p:grpSpPr>
            <a:xfrm>
              <a:off x="1102547" y="3435499"/>
              <a:ext cx="8922292" cy="903737"/>
              <a:chOff x="1102547" y="1643307"/>
              <a:chExt cx="8922292" cy="903737"/>
            </a:xfrm>
          </p:grpSpPr>
          <p:sp>
            <p:nvSpPr>
              <p:cNvPr id="49" name="Rectangle 48"/>
              <p:cNvSpPr/>
              <p:nvPr/>
            </p:nvSpPr>
            <p:spPr bwMode="gray">
              <a:xfrm>
                <a:off x="1102547" y="1647044"/>
                <a:ext cx="3240000" cy="90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  <a:prstDash val="solid"/>
              </a:ln>
              <a:effectLst/>
            </p:spPr>
            <p:txBody>
              <a:bodyPr vert="vert" wrap="square" lIns="104287" tIns="52144" rIns="104287" bIns="52144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lnSpc>
                    <a:spcPct val="95000"/>
                  </a:lnSpc>
                  <a:spcAft>
                    <a:spcPts val="700"/>
                  </a:spcAft>
                </a:pPr>
                <a:endParaRPr lang="fr-FR" sz="900" b="1" u="sng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375448" y="1941197"/>
                <a:ext cx="272909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altLang="fr-FR" sz="1400" b="1" dirty="0">
                    <a:solidFill>
                      <a:srgbClr val="333399">
                        <a:lumMod val="60000"/>
                        <a:lumOff val="40000"/>
                      </a:srgbClr>
                    </a:solidFill>
                  </a:rPr>
                  <a:t>ARS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 bwMode="gray">
              <a:xfrm>
                <a:off x="6784839" y="1643307"/>
                <a:ext cx="3240000" cy="90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  <a:prstDash val="solid"/>
              </a:ln>
              <a:effectLst/>
            </p:spPr>
            <p:txBody>
              <a:bodyPr vert="vert" wrap="square" lIns="104287" tIns="52144" rIns="104287" bIns="52144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lnSpc>
                    <a:spcPct val="95000"/>
                  </a:lnSpc>
                  <a:spcAft>
                    <a:spcPts val="700"/>
                  </a:spcAft>
                </a:pPr>
                <a:endParaRPr lang="fr-FR" sz="900" b="1" u="sng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7040290" y="1941197"/>
                <a:ext cx="272909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altLang="fr-FR" sz="1400" b="1" dirty="0">
                    <a:solidFill>
                      <a:srgbClr val="333399">
                        <a:lumMod val="60000"/>
                        <a:lumOff val="40000"/>
                      </a:srgbClr>
                    </a:solidFill>
                  </a:rPr>
                  <a:t>DCGDR</a:t>
                </a:r>
                <a:endParaRPr lang="fr-FR" sz="1400" dirty="0">
                  <a:solidFill>
                    <a:srgbClr val="333399">
                      <a:lumMod val="60000"/>
                      <a:lumOff val="40000"/>
                    </a:srgbClr>
                  </a:solidFill>
                </a:endParaRPr>
              </a:p>
            </p:txBody>
          </p:sp>
        </p:grpSp>
        <p:cxnSp>
          <p:nvCxnSpPr>
            <p:cNvPr id="53" name="Straight Arrow Connector 52"/>
            <p:cNvCxnSpPr/>
            <p:nvPr/>
          </p:nvCxnSpPr>
          <p:spPr bwMode="auto">
            <a:xfrm flipV="1">
              <a:off x="4342547" y="3937892"/>
              <a:ext cx="2442292" cy="3737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" name="Rectangle 53"/>
            <p:cNvSpPr/>
            <p:nvPr/>
          </p:nvSpPr>
          <p:spPr>
            <a:xfrm>
              <a:off x="4342545" y="4049159"/>
              <a:ext cx="2697744" cy="9164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9900"/>
                </a:buClr>
              </a:pPr>
              <a:r>
                <a:rPr lang="fr-FR" altLang="fr-FR" sz="1200" b="1" dirty="0">
                  <a:solidFill>
                    <a:srgbClr val="002060"/>
                  </a:solidFill>
                </a:rPr>
                <a:t>Décliner la stratégie nationale en </a:t>
              </a:r>
              <a:r>
                <a:rPr lang="fr-FR" altLang="fr-FR" sz="1200" b="1" dirty="0">
                  <a:solidFill>
                    <a:srgbClr val="2D2D8A">
                      <a:lumMod val="60000"/>
                      <a:lumOff val="40000"/>
                    </a:srgbClr>
                  </a:solidFill>
                </a:rPr>
                <a:t>stratégie </a:t>
              </a:r>
              <a:r>
                <a:rPr lang="fr-FR" altLang="fr-FR" sz="1200" b="1" dirty="0" smtClean="0">
                  <a:solidFill>
                    <a:srgbClr val="2D2D8A">
                      <a:lumMod val="60000"/>
                      <a:lumOff val="40000"/>
                    </a:srgbClr>
                  </a:solidFill>
                </a:rPr>
                <a:t>régionale (instruction DGOS/CNAM)</a:t>
              </a:r>
              <a:endParaRPr lang="fr-FR" altLang="fr-FR" sz="1200" b="1" dirty="0">
                <a:solidFill>
                  <a:srgbClr val="2D2D8A">
                    <a:lumMod val="60000"/>
                    <a:lumOff val="40000"/>
                  </a:srgbClr>
                </a:solidFill>
              </a:endParaRPr>
            </a:p>
          </p:txBody>
        </p:sp>
      </p:grpSp>
      <p:sp>
        <p:nvSpPr>
          <p:cNvPr id="56" name="Pentagon 55"/>
          <p:cNvSpPr/>
          <p:nvPr/>
        </p:nvSpPr>
        <p:spPr bwMode="gray">
          <a:xfrm rot="5400000">
            <a:off x="4512796" y="4226652"/>
            <a:ext cx="297766" cy="1108712"/>
          </a:xfrm>
          <a:prstGeom prst="homePlat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txBody>
          <a:bodyPr vert="vert" wrap="square" lIns="91147" tIns="45572" rIns="91147" bIns="45572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95000"/>
              </a:lnSpc>
              <a:spcAft>
                <a:spcPts val="700"/>
              </a:spcAft>
            </a:pPr>
            <a:endParaRPr lang="fr-FR" sz="900" b="1" u="sng" dirty="0">
              <a:solidFill>
                <a:srgbClr val="FFFFFF"/>
              </a:solidFill>
            </a:endParaRPr>
          </a:p>
        </p:txBody>
      </p:sp>
      <p:sp>
        <p:nvSpPr>
          <p:cNvPr id="61" name="Rectangle 60"/>
          <p:cNvSpPr/>
          <p:nvPr/>
        </p:nvSpPr>
        <p:spPr bwMode="gray">
          <a:xfrm>
            <a:off x="952633" y="4504946"/>
            <a:ext cx="2771781" cy="48967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  <a:prstDash val="solid"/>
          </a:ln>
          <a:effectLst/>
        </p:spPr>
        <p:txBody>
          <a:bodyPr vert="vert" wrap="square" lIns="91147" tIns="45572" rIns="91147" bIns="45572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95000"/>
              </a:lnSpc>
              <a:spcAft>
                <a:spcPts val="700"/>
              </a:spcAft>
            </a:pPr>
            <a:endParaRPr lang="fr-FR" sz="900" b="1" u="sng" dirty="0">
              <a:solidFill>
                <a:srgbClr val="FFFFFF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108274" y="4961104"/>
            <a:ext cx="2334709" cy="307001"/>
          </a:xfrm>
          <a:prstGeom prst="rect">
            <a:avLst/>
          </a:prstGeom>
        </p:spPr>
        <p:txBody>
          <a:bodyPr wrap="square" lIns="79916" tIns="39958" rIns="79916" bIns="39958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002060"/>
                </a:solidFill>
              </a:rPr>
              <a:t>Délégué départemental</a:t>
            </a:r>
            <a:endParaRPr lang="fr-FR" sz="1400" dirty="0">
              <a:solidFill>
                <a:srgbClr val="002060"/>
              </a:solidFill>
            </a:endParaRPr>
          </a:p>
        </p:txBody>
      </p:sp>
      <p:sp>
        <p:nvSpPr>
          <p:cNvPr id="63" name="Rectangle 62"/>
          <p:cNvSpPr/>
          <p:nvPr/>
        </p:nvSpPr>
        <p:spPr bwMode="gray">
          <a:xfrm>
            <a:off x="5813764" y="4501557"/>
            <a:ext cx="2771781" cy="48967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  <a:prstDash val="solid"/>
          </a:ln>
          <a:effectLst/>
        </p:spPr>
        <p:txBody>
          <a:bodyPr vert="vert" wrap="square" lIns="91147" tIns="45572" rIns="91147" bIns="45572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95000"/>
              </a:lnSpc>
              <a:spcAft>
                <a:spcPts val="700"/>
              </a:spcAft>
            </a:pPr>
            <a:endParaRPr lang="fr-FR" sz="900" b="1" u="sng" dirty="0">
              <a:solidFill>
                <a:srgbClr val="FFFFFF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998346" y="4954031"/>
            <a:ext cx="2334709" cy="307001"/>
          </a:xfrm>
          <a:prstGeom prst="rect">
            <a:avLst/>
          </a:prstGeom>
        </p:spPr>
        <p:txBody>
          <a:bodyPr wrap="square" lIns="79916" tIns="39958" rIns="79916" bIns="39958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solidFill>
                  <a:srgbClr val="002060"/>
                </a:solidFill>
              </a:rPr>
              <a:t>Directeur de la CPAM</a:t>
            </a:r>
            <a:endParaRPr lang="fr-FR" sz="1400" dirty="0">
              <a:solidFill>
                <a:srgbClr val="002060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 bwMode="auto">
          <a:xfrm flipV="1">
            <a:off x="3668367" y="5110946"/>
            <a:ext cx="2089351" cy="3389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Rectangle 59"/>
          <p:cNvSpPr/>
          <p:nvPr/>
        </p:nvSpPr>
        <p:spPr>
          <a:xfrm>
            <a:off x="3681651" y="5251821"/>
            <a:ext cx="2089350" cy="819360"/>
          </a:xfrm>
          <a:prstGeom prst="rect">
            <a:avLst/>
          </a:prstGeom>
        </p:spPr>
        <p:txBody>
          <a:bodyPr wrap="square" lIns="79916" tIns="39958" rIns="79916" bIns="39958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00"/>
              </a:buClr>
            </a:pPr>
            <a:r>
              <a:rPr lang="fr-FR" altLang="fr-FR" sz="1200" b="1" dirty="0">
                <a:solidFill>
                  <a:srgbClr val="002060"/>
                </a:solidFill>
              </a:rPr>
              <a:t>Mettre en œuvre le plan de déploiement auprès des  établissements de santé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 bwMode="auto">
          <a:xfrm>
            <a:off x="198263" y="51434"/>
            <a:ext cx="8425572" cy="50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658" tIns="45319" rIns="90658" bIns="45319" anchor="ctr"/>
          <a:lstStyle>
            <a:lvl1pPr algn="ctr" defTabSz="1030288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419A"/>
                </a:solidFill>
                <a:latin typeface="+mj-lt"/>
                <a:ea typeface="+mj-ea"/>
                <a:cs typeface="+mj-cs"/>
              </a:defRPr>
            </a:lvl1pPr>
            <a:lvl2pPr algn="ctr" defTabSz="1030288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419A"/>
                </a:solidFill>
                <a:latin typeface="Arial" charset="0"/>
              </a:defRPr>
            </a:lvl2pPr>
            <a:lvl3pPr algn="ctr" defTabSz="1030288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419A"/>
                </a:solidFill>
                <a:latin typeface="Arial" charset="0"/>
              </a:defRPr>
            </a:lvl3pPr>
            <a:lvl4pPr algn="ctr" defTabSz="1030288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419A"/>
                </a:solidFill>
                <a:latin typeface="Arial" charset="0"/>
              </a:defRPr>
            </a:lvl4pPr>
            <a:lvl5pPr algn="ctr" defTabSz="1030288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419A"/>
                </a:solidFill>
                <a:latin typeface="Arial" charset="0"/>
              </a:defRPr>
            </a:lvl5pPr>
            <a:lvl6pPr marL="454700" algn="ctr" defTabSz="1037326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419A"/>
                </a:solidFill>
                <a:latin typeface="Arial" charset="0"/>
              </a:defRPr>
            </a:lvl6pPr>
            <a:lvl7pPr marL="909434" algn="ctr" defTabSz="1037326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419A"/>
                </a:solidFill>
                <a:latin typeface="Arial" charset="0"/>
              </a:defRPr>
            </a:lvl7pPr>
            <a:lvl8pPr marL="1364152" algn="ctr" defTabSz="1037326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419A"/>
                </a:solidFill>
                <a:latin typeface="Arial" charset="0"/>
              </a:defRPr>
            </a:lvl8pPr>
            <a:lvl9pPr marL="1818873" algn="ctr" defTabSz="1037326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419A"/>
                </a:solidFill>
                <a:latin typeface="Arial" charset="0"/>
              </a:defRPr>
            </a:lvl9pPr>
          </a:lstStyle>
          <a:p>
            <a:pPr algn="l">
              <a:buClr>
                <a:srgbClr val="689CDA"/>
              </a:buClr>
              <a:buSzPct val="100000"/>
            </a:pPr>
            <a:r>
              <a:rPr lang="fr-FR" altLang="fr-FR" sz="2000" kern="0" dirty="0" smtClean="0">
                <a:solidFill>
                  <a:srgbClr val="005DA2"/>
                </a:solidFill>
              </a:rPr>
              <a:t>Le </a:t>
            </a:r>
            <a:r>
              <a:rPr lang="fr-FR" altLang="fr-FR" sz="2000" kern="0" dirty="0">
                <a:solidFill>
                  <a:srgbClr val="005DA2"/>
                </a:solidFill>
              </a:rPr>
              <a:t>rôle conjoint des acteurs dans la déclinaison de la stratégie nationale en action locale</a:t>
            </a:r>
          </a:p>
        </p:txBody>
      </p:sp>
      <p:sp>
        <p:nvSpPr>
          <p:cNvPr id="43" name="Rectangle 42"/>
          <p:cNvSpPr/>
          <p:nvPr/>
        </p:nvSpPr>
        <p:spPr bwMode="gray">
          <a:xfrm>
            <a:off x="918655" y="5893197"/>
            <a:ext cx="2771781" cy="48967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  <a:prstDash val="solid"/>
          </a:ln>
          <a:effectLst/>
        </p:spPr>
        <p:txBody>
          <a:bodyPr vert="vert" wrap="square" lIns="91147" tIns="45572" rIns="91147" bIns="45572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95000"/>
              </a:lnSpc>
              <a:spcAft>
                <a:spcPts val="700"/>
              </a:spcAft>
            </a:pPr>
            <a:endParaRPr lang="fr-FR" sz="900" b="1" u="sng" dirty="0">
              <a:solidFill>
                <a:srgbClr val="FFFF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193262" y="5628382"/>
            <a:ext cx="2334709" cy="307001"/>
          </a:xfrm>
          <a:prstGeom prst="rect">
            <a:avLst/>
          </a:prstGeom>
        </p:spPr>
        <p:txBody>
          <a:bodyPr wrap="square" lIns="79916" tIns="39958" rIns="79916" bIns="39958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b="1" dirty="0" err="1">
                <a:solidFill>
                  <a:srgbClr val="002060"/>
                </a:solidFill>
              </a:rPr>
              <a:t>GRADeS</a:t>
            </a:r>
            <a:endParaRPr lang="fr-FR" sz="1400" dirty="0">
              <a:solidFill>
                <a:srgbClr val="002060"/>
              </a:solidFill>
            </a:endParaRPr>
          </a:p>
        </p:txBody>
      </p:sp>
      <p:sp>
        <p:nvSpPr>
          <p:cNvPr id="55" name="Rectangle 54"/>
          <p:cNvSpPr/>
          <p:nvPr/>
        </p:nvSpPr>
        <p:spPr bwMode="gray">
          <a:xfrm>
            <a:off x="5779786" y="5887311"/>
            <a:ext cx="2771781" cy="48967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  <a:prstDash val="solid"/>
          </a:ln>
          <a:effectLst/>
        </p:spPr>
        <p:txBody>
          <a:bodyPr vert="vert" wrap="square" lIns="91147" tIns="45572" rIns="91147" bIns="45572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95000"/>
              </a:lnSpc>
              <a:spcAft>
                <a:spcPts val="700"/>
              </a:spcAft>
            </a:pPr>
            <a:endParaRPr lang="fr-FR" sz="900" b="1" u="sng" dirty="0">
              <a:solidFill>
                <a:srgbClr val="FFFFFF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054393" y="5617459"/>
            <a:ext cx="2334709" cy="307001"/>
          </a:xfrm>
          <a:prstGeom prst="rect">
            <a:avLst/>
          </a:prstGeom>
        </p:spPr>
        <p:txBody>
          <a:bodyPr wrap="square" lIns="79916" tIns="39958" rIns="79916" bIns="39958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solidFill>
                  <a:srgbClr val="002060"/>
                </a:solidFill>
              </a:rPr>
              <a:t>Chef de projet DMP</a:t>
            </a:r>
            <a:endParaRPr lang="fr-FR" sz="1400" dirty="0">
              <a:solidFill>
                <a:srgbClr val="002060"/>
              </a:solidFill>
            </a:endParaRPr>
          </a:p>
        </p:txBody>
      </p:sp>
      <p:cxnSp>
        <p:nvCxnSpPr>
          <p:cNvPr id="69" name="Straight Arrow Connector 68"/>
          <p:cNvCxnSpPr/>
          <p:nvPr/>
        </p:nvCxnSpPr>
        <p:spPr bwMode="auto">
          <a:xfrm flipV="1">
            <a:off x="3768217" y="5883922"/>
            <a:ext cx="2089351" cy="3389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Rectangle 69"/>
          <p:cNvSpPr/>
          <p:nvPr/>
        </p:nvSpPr>
        <p:spPr>
          <a:xfrm>
            <a:off x="3675355" y="6122090"/>
            <a:ext cx="2089350" cy="249974"/>
          </a:xfrm>
          <a:prstGeom prst="rect">
            <a:avLst/>
          </a:prstGeom>
        </p:spPr>
        <p:txBody>
          <a:bodyPr wrap="square" lIns="79916" tIns="39958" rIns="79916" bIns="39958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00"/>
              </a:buClr>
            </a:pPr>
            <a:r>
              <a:rPr lang="fr-FR" altLang="fr-FR" sz="1100" i="1" dirty="0">
                <a:solidFill>
                  <a:srgbClr val="002060"/>
                </a:solidFill>
              </a:rPr>
              <a:t>Opérationnel</a:t>
            </a:r>
          </a:p>
        </p:txBody>
      </p:sp>
      <p:sp>
        <p:nvSpPr>
          <p:cNvPr id="71" name="Rectangle 70"/>
          <p:cNvSpPr/>
          <p:nvPr/>
        </p:nvSpPr>
        <p:spPr>
          <a:xfrm>
            <a:off x="3656449" y="4858265"/>
            <a:ext cx="2089350" cy="249974"/>
          </a:xfrm>
          <a:prstGeom prst="rect">
            <a:avLst/>
          </a:prstGeom>
        </p:spPr>
        <p:txBody>
          <a:bodyPr wrap="square" lIns="79916" tIns="39958" rIns="79916" bIns="39958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00"/>
              </a:buClr>
            </a:pPr>
            <a:r>
              <a:rPr lang="fr-FR" altLang="fr-FR" sz="1100" i="1" dirty="0">
                <a:solidFill>
                  <a:srgbClr val="002060"/>
                </a:solidFill>
              </a:rPr>
              <a:t>Sensibilisation</a:t>
            </a:r>
          </a:p>
        </p:txBody>
      </p:sp>
      <p:sp>
        <p:nvSpPr>
          <p:cNvPr id="57" name="Pentagon 56"/>
          <p:cNvSpPr/>
          <p:nvPr/>
        </p:nvSpPr>
        <p:spPr bwMode="gray">
          <a:xfrm rot="5400000">
            <a:off x="7041354" y="2161706"/>
            <a:ext cx="297766" cy="1108712"/>
          </a:xfrm>
          <a:prstGeom prst="homePlat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txBody>
          <a:bodyPr vert="vert" wrap="square" lIns="91147" tIns="45572" rIns="91147" bIns="45572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95000"/>
              </a:lnSpc>
              <a:spcAft>
                <a:spcPts val="700"/>
              </a:spcAft>
            </a:pPr>
            <a:endParaRPr lang="fr-FR" sz="900" b="1" u="sng" dirty="0">
              <a:solidFill>
                <a:srgbClr val="FFFFFF"/>
              </a:solidFill>
            </a:endParaRPr>
          </a:p>
        </p:txBody>
      </p:sp>
      <p:sp>
        <p:nvSpPr>
          <p:cNvPr id="58" name="Pentagon 57"/>
          <p:cNvSpPr/>
          <p:nvPr/>
        </p:nvSpPr>
        <p:spPr bwMode="gray">
          <a:xfrm rot="5400000">
            <a:off x="7055591" y="3578178"/>
            <a:ext cx="297766" cy="1108712"/>
          </a:xfrm>
          <a:prstGeom prst="homePlat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txBody>
          <a:bodyPr vert="vert" wrap="square" lIns="91147" tIns="45572" rIns="91147" bIns="45572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95000"/>
              </a:lnSpc>
              <a:spcAft>
                <a:spcPts val="700"/>
              </a:spcAft>
            </a:pPr>
            <a:endParaRPr lang="fr-FR" sz="900" b="1" u="sng" dirty="0">
              <a:solidFill>
                <a:srgbClr val="FFFFFF"/>
              </a:solidFill>
            </a:endParaRPr>
          </a:p>
        </p:txBody>
      </p:sp>
      <p:sp>
        <p:nvSpPr>
          <p:cNvPr id="66" name="Pentagon 65"/>
          <p:cNvSpPr/>
          <p:nvPr/>
        </p:nvSpPr>
        <p:spPr bwMode="gray">
          <a:xfrm rot="5400000">
            <a:off x="6985310" y="4871348"/>
            <a:ext cx="297766" cy="1108712"/>
          </a:xfrm>
          <a:prstGeom prst="homePlat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txBody>
          <a:bodyPr vert="vert" wrap="square" lIns="91147" tIns="45572" rIns="91147" bIns="45572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95000"/>
              </a:lnSpc>
              <a:spcAft>
                <a:spcPts val="700"/>
              </a:spcAft>
            </a:pPr>
            <a:endParaRPr lang="fr-FR" sz="900" b="1" u="sng" dirty="0">
              <a:solidFill>
                <a:srgbClr val="FFFFFF"/>
              </a:solidFill>
            </a:endParaRPr>
          </a:p>
        </p:txBody>
      </p:sp>
      <p:sp>
        <p:nvSpPr>
          <p:cNvPr id="67" name="Pentagon 66"/>
          <p:cNvSpPr/>
          <p:nvPr/>
        </p:nvSpPr>
        <p:spPr bwMode="gray">
          <a:xfrm rot="5400000">
            <a:off x="2175385" y="2093498"/>
            <a:ext cx="297766" cy="1108712"/>
          </a:xfrm>
          <a:prstGeom prst="homePlat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txBody>
          <a:bodyPr vert="vert" wrap="square" lIns="91147" tIns="45572" rIns="91147" bIns="45572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95000"/>
              </a:lnSpc>
              <a:spcAft>
                <a:spcPts val="700"/>
              </a:spcAft>
            </a:pPr>
            <a:endParaRPr lang="fr-FR" sz="900" b="1" u="sng" dirty="0">
              <a:solidFill>
                <a:srgbClr val="FFFFFF"/>
              </a:solidFill>
            </a:endParaRPr>
          </a:p>
        </p:txBody>
      </p:sp>
      <p:sp>
        <p:nvSpPr>
          <p:cNvPr id="68" name="Pentagon 67"/>
          <p:cNvSpPr/>
          <p:nvPr/>
        </p:nvSpPr>
        <p:spPr bwMode="gray">
          <a:xfrm rot="5400000">
            <a:off x="2195150" y="3599095"/>
            <a:ext cx="297766" cy="1108712"/>
          </a:xfrm>
          <a:prstGeom prst="homePlat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txBody>
          <a:bodyPr vert="vert" wrap="square" lIns="91147" tIns="45572" rIns="91147" bIns="45572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95000"/>
              </a:lnSpc>
              <a:spcAft>
                <a:spcPts val="700"/>
              </a:spcAft>
            </a:pPr>
            <a:endParaRPr lang="fr-FR" sz="900" b="1" u="sng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91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949283"/>
            <a:ext cx="12382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90103" y="1601411"/>
            <a:ext cx="5974386" cy="1569396"/>
          </a:xfrm>
          <a:prstGeom prst="rect">
            <a:avLst/>
          </a:prstGeom>
          <a:solidFill>
            <a:srgbClr val="7C609E"/>
          </a:solidFill>
          <a:ln>
            <a:solidFill>
              <a:srgbClr val="1F497D">
                <a:lumMod val="60000"/>
                <a:lumOff val="40000"/>
              </a:srgbClr>
            </a:solidFill>
          </a:ln>
        </p:spPr>
        <p:txBody>
          <a:bodyPr wrap="square" lIns="91180" tIns="45589" rIns="91180" bIns="45589">
            <a:spAutoFit/>
          </a:bodyPr>
          <a:lstStyle/>
          <a:p>
            <a:pPr marL="284935" marR="0" lvl="2" indent="-284935" algn="just" defTabSz="9118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Installation d’un comité régional du déploiement DMP / MSSanté voire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eSanté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284935" marR="0" lvl="2" indent="-284935" algn="just" defTabSz="9118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Groupe projet  régional  pour le suivi  et l’accompagnement des  chefs projet CPAM et correspondants ARS</a:t>
            </a:r>
          </a:p>
          <a:p>
            <a:pPr marL="284935" marR="0" lvl="2" indent="-284935" algn="just" defTabSz="9118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Présentation de la stratégie régionale aux fédérations, associations des usagers  et rencontre des « porteurs » des  GHT </a:t>
            </a:r>
          </a:p>
        </p:txBody>
      </p:sp>
      <p:sp>
        <p:nvSpPr>
          <p:cNvPr id="8" name="Rectangle 7"/>
          <p:cNvSpPr/>
          <p:nvPr/>
        </p:nvSpPr>
        <p:spPr>
          <a:xfrm>
            <a:off x="2987395" y="3789040"/>
            <a:ext cx="5974387" cy="830732"/>
          </a:xfrm>
          <a:prstGeom prst="rect">
            <a:avLst/>
          </a:prstGeom>
          <a:solidFill>
            <a:srgbClr val="4BACC6">
              <a:lumMod val="60000"/>
              <a:lumOff val="40000"/>
            </a:srgbClr>
          </a:solidFill>
          <a:ln>
            <a:noFill/>
          </a:ln>
        </p:spPr>
        <p:txBody>
          <a:bodyPr wrap="square" lIns="91180" tIns="45589" rIns="91180" bIns="45589">
            <a:spAutoFit/>
          </a:bodyPr>
          <a:lstStyle/>
          <a:p>
            <a:pPr marL="284935" marR="0" lvl="2" indent="-284935" algn="just" defTabSz="9118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sz="1600" kern="0" dirty="0" smtClean="0">
                <a:solidFill>
                  <a:prstClr val="black"/>
                </a:solidFill>
                <a:latin typeface="Calibri"/>
              </a:rPr>
              <a:t>Déploiement dans les </a:t>
            </a:r>
            <a:r>
              <a:rPr lang="fr-FR" sz="1600" kern="0" dirty="0" err="1" smtClean="0">
                <a:solidFill>
                  <a:prstClr val="black"/>
                </a:solidFill>
                <a:latin typeface="Calibri"/>
              </a:rPr>
              <a:t>Etb</a:t>
            </a:r>
            <a:r>
              <a:rPr lang="fr-FR" sz="1600" kern="0" dirty="0" smtClean="0">
                <a:solidFill>
                  <a:prstClr val="black"/>
                </a:solidFill>
                <a:latin typeface="Calibri"/>
              </a:rPr>
              <a:t> avec 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de l’ARS (DT/DM)</a:t>
            </a:r>
          </a:p>
          <a:p>
            <a:pPr marL="284935" marR="0" lvl="2" indent="-284935" algn="just" defTabSz="9118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Appui technique des équipes du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GRADeS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 (rencontre DSI</a:t>
            </a:r>
            <a:r>
              <a:rPr lang="fr-FR" sz="16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600" kern="0" dirty="0" err="1" smtClean="0">
                <a:solidFill>
                  <a:prstClr val="black"/>
                </a:solidFill>
                <a:latin typeface="Calibri"/>
              </a:rPr>
              <a:t>Etb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)</a:t>
            </a:r>
          </a:p>
          <a:p>
            <a:pPr marL="284935" marR="0" lvl="2" indent="-284935" algn="just" defTabSz="9118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sz="1600" kern="0" dirty="0" smtClean="0">
                <a:solidFill>
                  <a:prstClr val="black"/>
                </a:solidFill>
                <a:latin typeface="Calibri"/>
              </a:rPr>
              <a:t>Mise en place de comité de suivi départemental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08" y="980728"/>
            <a:ext cx="2846387" cy="430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04102" y="153506"/>
            <a:ext cx="7036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L’organisation régionale pour le déploiement en Etablissement de santé</a:t>
            </a:r>
          </a:p>
        </p:txBody>
      </p:sp>
    </p:spTree>
    <p:extLst>
      <p:ext uri="{BB962C8B-B14F-4D97-AF65-F5344CB8AC3E}">
        <p14:creationId xmlns:p14="http://schemas.microsoft.com/office/powerpoint/2010/main" val="197803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360" y="1448"/>
          <a:ext cx="1358" cy="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60" y="1448"/>
                        <a:ext cx="1358" cy="1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fr-FR" altLang="fr-FR" dirty="0" smtClean="0"/>
          </a:p>
          <a:p>
            <a:pPr>
              <a:defRPr/>
            </a:pPr>
            <a:fld id="{D01030C7-3868-454B-8447-1C351B6B5F49}" type="slidenum">
              <a:rPr lang="fr-FR" altLang="fr-FR" smtClean="0"/>
              <a:pPr>
                <a:defRPr/>
              </a:pPr>
              <a:t>6</a:t>
            </a:fld>
            <a:endParaRPr lang="fr-FR" altLang="fr-FR" dirty="0"/>
          </a:p>
        </p:txBody>
      </p:sp>
      <p:sp>
        <p:nvSpPr>
          <p:cNvPr id="77" name="object 6"/>
          <p:cNvSpPr txBox="1"/>
          <p:nvPr/>
        </p:nvSpPr>
        <p:spPr>
          <a:xfrm>
            <a:off x="1264934" y="4030089"/>
            <a:ext cx="2525681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98" marR="4042" indent="-505" defTabSz="801059">
              <a:spcBef>
                <a:spcPts val="526"/>
              </a:spcBef>
            </a:pPr>
            <a:r>
              <a:rPr lang="fr-FR" sz="1200" kern="0" dirty="0">
                <a:solidFill>
                  <a:srgbClr val="0C419A"/>
                </a:solidFill>
                <a:cs typeface="Arial" panose="020B0604020202020204" pitchFamily="34" charset="0"/>
              </a:rPr>
              <a:t>Cette première étape sur </a:t>
            </a:r>
            <a:r>
              <a:rPr lang="fr-FR" sz="1200" b="1" kern="0" dirty="0">
                <a:solidFill>
                  <a:srgbClr val="0C419A"/>
                </a:solidFill>
                <a:cs typeface="Arial" panose="020B0604020202020204" pitchFamily="34" charset="0"/>
              </a:rPr>
              <a:t>9 caisses pilotes </a:t>
            </a:r>
            <a:r>
              <a:rPr lang="fr-FR" sz="1200" kern="0" dirty="0">
                <a:solidFill>
                  <a:srgbClr val="0C419A"/>
                </a:solidFill>
                <a:cs typeface="Arial" panose="020B0604020202020204" pitchFamily="34" charset="0"/>
              </a:rPr>
              <a:t>a permis de tester la démarche et </a:t>
            </a:r>
            <a:r>
              <a:rPr lang="fr-FR" sz="1200" b="1" kern="0" dirty="0">
                <a:solidFill>
                  <a:srgbClr val="0C419A"/>
                </a:solidFill>
                <a:cs typeface="Arial" panose="020B0604020202020204" pitchFamily="34" charset="0"/>
              </a:rPr>
              <a:t>d’identifier des bonnes pratiques</a:t>
            </a:r>
            <a:r>
              <a:rPr lang="fr-FR" sz="1200" kern="0" dirty="0">
                <a:solidFill>
                  <a:srgbClr val="0C419A"/>
                </a:solidFill>
                <a:cs typeface="Arial" panose="020B0604020202020204" pitchFamily="34" charset="0"/>
              </a:rPr>
              <a:t> qui ont permis de définir la stratégie pour le déploiement national</a:t>
            </a:r>
            <a:endParaRPr sz="1200" kern="0" dirty="0">
              <a:solidFill>
                <a:srgbClr val="0C419A"/>
              </a:solidFill>
              <a:cs typeface="Arial" panose="020B0604020202020204" pitchFamily="34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1909480" y="2197889"/>
            <a:ext cx="1100650" cy="1318560"/>
            <a:chOff x="1926949" y="3265495"/>
            <a:chExt cx="1028898" cy="1270169"/>
          </a:xfrm>
        </p:grpSpPr>
        <p:sp>
          <p:nvSpPr>
            <p:cNvPr id="80" name="object 12"/>
            <p:cNvSpPr/>
            <p:nvPr/>
          </p:nvSpPr>
          <p:spPr>
            <a:xfrm>
              <a:off x="1926949" y="3265495"/>
              <a:ext cx="737942" cy="1270169"/>
            </a:xfrm>
            <a:custGeom>
              <a:avLst/>
              <a:gdLst/>
              <a:ahLst/>
              <a:cxnLst/>
              <a:rect l="l" t="t" r="r" b="b"/>
              <a:pathLst>
                <a:path w="895350" h="1399539">
                  <a:moveTo>
                    <a:pt x="894791" y="1171917"/>
                  </a:moveTo>
                  <a:lnTo>
                    <a:pt x="0" y="1171917"/>
                  </a:lnTo>
                  <a:lnTo>
                    <a:pt x="0" y="1399273"/>
                  </a:lnTo>
                  <a:lnTo>
                    <a:pt x="894791" y="1399273"/>
                  </a:lnTo>
                  <a:lnTo>
                    <a:pt x="894791" y="1171917"/>
                  </a:lnTo>
                  <a:close/>
                </a:path>
                <a:path w="895350" h="1399539">
                  <a:moveTo>
                    <a:pt x="603034" y="0"/>
                  </a:moveTo>
                  <a:lnTo>
                    <a:pt x="362991" y="0"/>
                  </a:lnTo>
                  <a:lnTo>
                    <a:pt x="359212" y="13385"/>
                  </a:lnTo>
                  <a:lnTo>
                    <a:pt x="354994" y="26194"/>
                  </a:lnTo>
                  <a:lnTo>
                    <a:pt x="339706" y="61167"/>
                  </a:lnTo>
                  <a:lnTo>
                    <a:pt x="311309" y="101456"/>
                  </a:lnTo>
                  <a:lnTo>
                    <a:pt x="271867" y="133586"/>
                  </a:lnTo>
                  <a:lnTo>
                    <a:pt x="236461" y="150948"/>
                  </a:lnTo>
                  <a:lnTo>
                    <a:pt x="189298" y="166760"/>
                  </a:lnTo>
                  <a:lnTo>
                    <a:pt x="151788" y="174325"/>
                  </a:lnTo>
                  <a:lnTo>
                    <a:pt x="102348" y="181150"/>
                  </a:lnTo>
                  <a:lnTo>
                    <a:pt x="51885" y="185240"/>
                  </a:lnTo>
                  <a:lnTo>
                    <a:pt x="38784" y="185903"/>
                  </a:lnTo>
                  <a:lnTo>
                    <a:pt x="27317" y="375678"/>
                  </a:lnTo>
                  <a:lnTo>
                    <a:pt x="321030" y="375678"/>
                  </a:lnTo>
                  <a:lnTo>
                    <a:pt x="321030" y="1171917"/>
                  </a:lnTo>
                  <a:lnTo>
                    <a:pt x="603034" y="1171917"/>
                  </a:lnTo>
                  <a:lnTo>
                    <a:pt x="603034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</p:spPr>
          <p:txBody>
            <a:bodyPr wrap="square" lIns="0" tIns="0" rIns="0" bIns="0" rtlCol="0"/>
            <a:lstStyle/>
            <a:p>
              <a:pPr defTabSz="800960">
                <a:defRPr/>
              </a:pPr>
              <a:endParaRPr sz="2100" kern="0" dirty="0">
                <a:solidFill>
                  <a:srgbClr val="333333"/>
                </a:solidFill>
                <a:latin typeface="EYInterstate"/>
              </a:endParaRPr>
            </a:p>
          </p:txBody>
        </p:sp>
        <p:sp>
          <p:nvSpPr>
            <p:cNvPr id="81" name="object 13"/>
            <p:cNvSpPr/>
            <p:nvPr/>
          </p:nvSpPr>
          <p:spPr>
            <a:xfrm>
              <a:off x="2079472" y="4351023"/>
              <a:ext cx="207469" cy="65698"/>
            </a:xfrm>
            <a:custGeom>
              <a:avLst/>
              <a:gdLst/>
              <a:ahLst/>
              <a:cxnLst/>
              <a:rect l="l" t="t" r="r" b="b"/>
              <a:pathLst>
                <a:path w="228600" h="72389">
                  <a:moveTo>
                    <a:pt x="0" y="72389"/>
                  </a:moveTo>
                  <a:lnTo>
                    <a:pt x="228384" y="72389"/>
                  </a:lnTo>
                  <a:lnTo>
                    <a:pt x="228384" y="0"/>
                  </a:lnTo>
                  <a:lnTo>
                    <a:pt x="0" y="0"/>
                  </a:lnTo>
                  <a:lnTo>
                    <a:pt x="0" y="72389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pPr defTabSz="800960">
                <a:defRPr/>
              </a:pPr>
              <a:endParaRPr kern="0" dirty="0">
                <a:solidFill>
                  <a:srgbClr val="333333"/>
                </a:solidFill>
                <a:latin typeface="EYInterstate"/>
              </a:endParaRPr>
            </a:p>
          </p:txBody>
        </p:sp>
        <p:sp>
          <p:nvSpPr>
            <p:cNvPr id="82" name="object 14"/>
            <p:cNvSpPr/>
            <p:nvPr/>
          </p:nvSpPr>
          <p:spPr>
            <a:xfrm>
              <a:off x="2079473" y="3606439"/>
              <a:ext cx="77801" cy="744582"/>
            </a:xfrm>
            <a:custGeom>
              <a:avLst/>
              <a:gdLst/>
              <a:ahLst/>
              <a:cxnLst/>
              <a:rect l="l" t="t" r="r" b="b"/>
              <a:pathLst>
                <a:path w="85725" h="820420">
                  <a:moveTo>
                    <a:pt x="0" y="820419"/>
                  </a:moveTo>
                  <a:lnTo>
                    <a:pt x="85712" y="820419"/>
                  </a:lnTo>
                  <a:lnTo>
                    <a:pt x="85712" y="0"/>
                  </a:lnTo>
                  <a:lnTo>
                    <a:pt x="0" y="0"/>
                  </a:lnTo>
                  <a:lnTo>
                    <a:pt x="0" y="820419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pPr defTabSz="800960">
                <a:defRPr/>
              </a:pPr>
              <a:endParaRPr kern="0" dirty="0">
                <a:solidFill>
                  <a:srgbClr val="333333"/>
                </a:solidFill>
                <a:latin typeface="EYInterstate"/>
              </a:endParaRPr>
            </a:p>
          </p:txBody>
        </p:sp>
        <p:sp>
          <p:nvSpPr>
            <p:cNvPr id="83" name="object 15"/>
            <p:cNvSpPr/>
            <p:nvPr/>
          </p:nvSpPr>
          <p:spPr>
            <a:xfrm>
              <a:off x="2079472" y="3540741"/>
              <a:ext cx="207469" cy="65698"/>
            </a:xfrm>
            <a:custGeom>
              <a:avLst/>
              <a:gdLst/>
              <a:ahLst/>
              <a:cxnLst/>
              <a:rect l="l" t="t" r="r" b="b"/>
              <a:pathLst>
                <a:path w="228600" h="72389">
                  <a:moveTo>
                    <a:pt x="0" y="72390"/>
                  </a:moveTo>
                  <a:lnTo>
                    <a:pt x="228384" y="72390"/>
                  </a:lnTo>
                  <a:lnTo>
                    <a:pt x="228384" y="0"/>
                  </a:lnTo>
                  <a:lnTo>
                    <a:pt x="0" y="0"/>
                  </a:lnTo>
                  <a:lnTo>
                    <a:pt x="0" y="7239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pPr defTabSz="800960">
                <a:defRPr/>
              </a:pPr>
              <a:endParaRPr kern="0" dirty="0">
                <a:solidFill>
                  <a:srgbClr val="333333"/>
                </a:solidFill>
                <a:latin typeface="EYInterstate"/>
              </a:endParaRPr>
            </a:p>
          </p:txBody>
        </p:sp>
        <p:sp>
          <p:nvSpPr>
            <p:cNvPr id="84" name="object 16"/>
            <p:cNvSpPr/>
            <p:nvPr/>
          </p:nvSpPr>
          <p:spPr>
            <a:xfrm>
              <a:off x="2748378" y="4350820"/>
              <a:ext cx="207469" cy="65698"/>
            </a:xfrm>
            <a:custGeom>
              <a:avLst/>
              <a:gdLst/>
              <a:ahLst/>
              <a:cxnLst/>
              <a:rect l="l" t="t" r="r" b="b"/>
              <a:pathLst>
                <a:path w="228600" h="72389">
                  <a:moveTo>
                    <a:pt x="0" y="72389"/>
                  </a:moveTo>
                  <a:lnTo>
                    <a:pt x="228384" y="72389"/>
                  </a:lnTo>
                  <a:lnTo>
                    <a:pt x="228384" y="0"/>
                  </a:lnTo>
                  <a:lnTo>
                    <a:pt x="0" y="0"/>
                  </a:lnTo>
                  <a:lnTo>
                    <a:pt x="0" y="72389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pPr defTabSz="800960">
                <a:defRPr/>
              </a:pPr>
              <a:endParaRPr kern="0" dirty="0">
                <a:solidFill>
                  <a:srgbClr val="333333"/>
                </a:solidFill>
                <a:latin typeface="EYInterstate"/>
              </a:endParaRPr>
            </a:p>
          </p:txBody>
        </p:sp>
        <p:sp>
          <p:nvSpPr>
            <p:cNvPr id="85" name="object 17"/>
            <p:cNvSpPr/>
            <p:nvPr/>
          </p:nvSpPr>
          <p:spPr>
            <a:xfrm>
              <a:off x="2877861" y="3606237"/>
              <a:ext cx="77801" cy="744582"/>
            </a:xfrm>
            <a:custGeom>
              <a:avLst/>
              <a:gdLst/>
              <a:ahLst/>
              <a:cxnLst/>
              <a:rect l="l" t="t" r="r" b="b"/>
              <a:pathLst>
                <a:path w="85725" h="820420">
                  <a:moveTo>
                    <a:pt x="0" y="820419"/>
                  </a:moveTo>
                  <a:lnTo>
                    <a:pt x="85712" y="820419"/>
                  </a:lnTo>
                  <a:lnTo>
                    <a:pt x="85712" y="0"/>
                  </a:lnTo>
                  <a:lnTo>
                    <a:pt x="0" y="0"/>
                  </a:lnTo>
                  <a:lnTo>
                    <a:pt x="0" y="820419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pPr defTabSz="800960">
                <a:defRPr/>
              </a:pPr>
              <a:endParaRPr kern="0" dirty="0">
                <a:solidFill>
                  <a:srgbClr val="333333"/>
                </a:solidFill>
                <a:latin typeface="EYInterstate"/>
              </a:endParaRPr>
            </a:p>
          </p:txBody>
        </p:sp>
        <p:sp>
          <p:nvSpPr>
            <p:cNvPr id="86" name="object 18"/>
            <p:cNvSpPr/>
            <p:nvPr/>
          </p:nvSpPr>
          <p:spPr>
            <a:xfrm>
              <a:off x="2748378" y="3540538"/>
              <a:ext cx="207469" cy="65698"/>
            </a:xfrm>
            <a:custGeom>
              <a:avLst/>
              <a:gdLst/>
              <a:ahLst/>
              <a:cxnLst/>
              <a:rect l="l" t="t" r="r" b="b"/>
              <a:pathLst>
                <a:path w="228600" h="72389">
                  <a:moveTo>
                    <a:pt x="0" y="72390"/>
                  </a:moveTo>
                  <a:lnTo>
                    <a:pt x="228384" y="72390"/>
                  </a:lnTo>
                  <a:lnTo>
                    <a:pt x="228384" y="0"/>
                  </a:lnTo>
                  <a:lnTo>
                    <a:pt x="0" y="0"/>
                  </a:lnTo>
                  <a:lnTo>
                    <a:pt x="0" y="7239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pPr defTabSz="800960">
                <a:defRPr/>
              </a:pPr>
              <a:endParaRPr kern="0" dirty="0">
                <a:solidFill>
                  <a:srgbClr val="333333"/>
                </a:solidFill>
                <a:latin typeface="EYInterstate"/>
              </a:endParaRPr>
            </a:p>
          </p:txBody>
        </p:sp>
        <p:sp>
          <p:nvSpPr>
            <p:cNvPr id="87" name="object 19"/>
            <p:cNvSpPr/>
            <p:nvPr/>
          </p:nvSpPr>
          <p:spPr>
            <a:xfrm>
              <a:off x="2307570" y="3788350"/>
              <a:ext cx="300254" cy="395343"/>
            </a:xfrm>
            <a:custGeom>
              <a:avLst/>
              <a:gdLst/>
              <a:ahLst/>
              <a:cxnLst/>
              <a:rect l="l" t="t" r="r" b="b"/>
              <a:pathLst>
                <a:path w="330834" h="435610">
                  <a:moveTo>
                    <a:pt x="19608" y="0"/>
                  </a:moveTo>
                  <a:lnTo>
                    <a:pt x="6727" y="4889"/>
                  </a:lnTo>
                  <a:lnTo>
                    <a:pt x="324" y="17070"/>
                  </a:lnTo>
                  <a:lnTo>
                    <a:pt x="0" y="415556"/>
                  </a:lnTo>
                  <a:lnTo>
                    <a:pt x="4527" y="428884"/>
                  </a:lnTo>
                  <a:lnTo>
                    <a:pt x="16470" y="435333"/>
                  </a:lnTo>
                  <a:lnTo>
                    <a:pt x="158369" y="435546"/>
                  </a:lnTo>
                  <a:lnTo>
                    <a:pt x="149656" y="427545"/>
                  </a:lnTo>
                  <a:lnTo>
                    <a:pt x="141013" y="417483"/>
                  </a:lnTo>
                  <a:lnTo>
                    <a:pt x="134223" y="406482"/>
                  </a:lnTo>
                  <a:lnTo>
                    <a:pt x="129321" y="394647"/>
                  </a:lnTo>
                  <a:lnTo>
                    <a:pt x="126343" y="382081"/>
                  </a:lnTo>
                  <a:lnTo>
                    <a:pt x="125323" y="368888"/>
                  </a:lnTo>
                  <a:lnTo>
                    <a:pt x="126332" y="355660"/>
                  </a:lnTo>
                  <a:lnTo>
                    <a:pt x="140797" y="320083"/>
                  </a:lnTo>
                  <a:lnTo>
                    <a:pt x="170425" y="294761"/>
                  </a:lnTo>
                  <a:lnTo>
                    <a:pt x="207775" y="285515"/>
                  </a:lnTo>
                  <a:lnTo>
                    <a:pt x="256824" y="285508"/>
                  </a:lnTo>
                  <a:lnTo>
                    <a:pt x="307679" y="244462"/>
                  </a:lnTo>
                  <a:lnTo>
                    <a:pt x="58470" y="244462"/>
                  </a:lnTo>
                  <a:lnTo>
                    <a:pt x="44957" y="240526"/>
                  </a:lnTo>
                  <a:lnTo>
                    <a:pt x="36050" y="230249"/>
                  </a:lnTo>
                  <a:lnTo>
                    <a:pt x="37102" y="212608"/>
                  </a:lnTo>
                  <a:lnTo>
                    <a:pt x="43189" y="201218"/>
                  </a:lnTo>
                  <a:lnTo>
                    <a:pt x="52864" y="195721"/>
                  </a:lnTo>
                  <a:lnTo>
                    <a:pt x="120962" y="195721"/>
                  </a:lnTo>
                  <a:lnTo>
                    <a:pt x="125043" y="193105"/>
                  </a:lnTo>
                  <a:lnTo>
                    <a:pt x="330049" y="192506"/>
                  </a:lnTo>
                  <a:lnTo>
                    <a:pt x="330124" y="167093"/>
                  </a:lnTo>
                  <a:lnTo>
                    <a:pt x="130047" y="167093"/>
                  </a:lnTo>
                  <a:lnTo>
                    <a:pt x="119647" y="163461"/>
                  </a:lnTo>
                  <a:lnTo>
                    <a:pt x="58470" y="163461"/>
                  </a:lnTo>
                  <a:lnTo>
                    <a:pt x="44957" y="159526"/>
                  </a:lnTo>
                  <a:lnTo>
                    <a:pt x="36050" y="149249"/>
                  </a:lnTo>
                  <a:lnTo>
                    <a:pt x="37101" y="131609"/>
                  </a:lnTo>
                  <a:lnTo>
                    <a:pt x="43186" y="120214"/>
                  </a:lnTo>
                  <a:lnTo>
                    <a:pt x="52856" y="114711"/>
                  </a:lnTo>
                  <a:lnTo>
                    <a:pt x="330278" y="114711"/>
                  </a:lnTo>
                  <a:lnTo>
                    <a:pt x="330360" y="87172"/>
                  </a:lnTo>
                  <a:lnTo>
                    <a:pt x="130047" y="87172"/>
                  </a:lnTo>
                  <a:lnTo>
                    <a:pt x="125898" y="85724"/>
                  </a:lnTo>
                  <a:lnTo>
                    <a:pt x="58470" y="85724"/>
                  </a:lnTo>
                  <a:lnTo>
                    <a:pt x="44954" y="81785"/>
                  </a:lnTo>
                  <a:lnTo>
                    <a:pt x="36047" y="71505"/>
                  </a:lnTo>
                  <a:lnTo>
                    <a:pt x="37100" y="53867"/>
                  </a:lnTo>
                  <a:lnTo>
                    <a:pt x="43188" y="42474"/>
                  </a:lnTo>
                  <a:lnTo>
                    <a:pt x="52862" y="36973"/>
                  </a:lnTo>
                  <a:lnTo>
                    <a:pt x="124964" y="36973"/>
                  </a:lnTo>
                  <a:lnTo>
                    <a:pt x="330510" y="36321"/>
                  </a:lnTo>
                  <a:lnTo>
                    <a:pt x="330555" y="21069"/>
                  </a:lnTo>
                  <a:lnTo>
                    <a:pt x="325888" y="8227"/>
                  </a:lnTo>
                  <a:lnTo>
                    <a:pt x="314287" y="774"/>
                  </a:lnTo>
                  <a:lnTo>
                    <a:pt x="19608" y="0"/>
                  </a:lnTo>
                  <a:close/>
                </a:path>
                <a:path w="330834" h="435610">
                  <a:moveTo>
                    <a:pt x="256824" y="285508"/>
                  </a:moveTo>
                  <a:lnTo>
                    <a:pt x="208864" y="285508"/>
                  </a:lnTo>
                  <a:lnTo>
                    <a:pt x="221774" y="286491"/>
                  </a:lnTo>
                  <a:lnTo>
                    <a:pt x="234251" y="289390"/>
                  </a:lnTo>
                  <a:lnTo>
                    <a:pt x="246153" y="294130"/>
                  </a:lnTo>
                  <a:lnTo>
                    <a:pt x="256824" y="285508"/>
                  </a:lnTo>
                  <a:close/>
                </a:path>
                <a:path w="330834" h="435610">
                  <a:moveTo>
                    <a:pt x="120962" y="195721"/>
                  </a:moveTo>
                  <a:lnTo>
                    <a:pt x="52864" y="195721"/>
                  </a:lnTo>
                  <a:lnTo>
                    <a:pt x="68871" y="198383"/>
                  </a:lnTo>
                  <a:lnTo>
                    <a:pt x="79121" y="206478"/>
                  </a:lnTo>
                  <a:lnTo>
                    <a:pt x="83143" y="218289"/>
                  </a:lnTo>
                  <a:lnTo>
                    <a:pt x="79371" y="232532"/>
                  </a:lnTo>
                  <a:lnTo>
                    <a:pt x="69567" y="241787"/>
                  </a:lnTo>
                  <a:lnTo>
                    <a:pt x="58470" y="244462"/>
                  </a:lnTo>
                  <a:lnTo>
                    <a:pt x="307679" y="244462"/>
                  </a:lnTo>
                  <a:lnTo>
                    <a:pt x="309026" y="243382"/>
                  </a:lnTo>
                  <a:lnTo>
                    <a:pt x="130047" y="243382"/>
                  </a:lnTo>
                  <a:lnTo>
                    <a:pt x="116923" y="238799"/>
                  </a:lnTo>
                  <a:lnTo>
                    <a:pt x="109561" y="227300"/>
                  </a:lnTo>
                  <a:lnTo>
                    <a:pt x="108965" y="222313"/>
                  </a:lnTo>
                  <a:lnTo>
                    <a:pt x="108965" y="213588"/>
                  </a:lnTo>
                  <a:lnTo>
                    <a:pt x="113543" y="200478"/>
                  </a:lnTo>
                  <a:lnTo>
                    <a:pt x="120962" y="195721"/>
                  </a:lnTo>
                  <a:close/>
                </a:path>
                <a:path w="330834" h="435610">
                  <a:moveTo>
                    <a:pt x="330049" y="192506"/>
                  </a:moveTo>
                  <a:lnTo>
                    <a:pt x="273164" y="192506"/>
                  </a:lnTo>
                  <a:lnTo>
                    <a:pt x="286272" y="197095"/>
                  </a:lnTo>
                  <a:lnTo>
                    <a:pt x="293637" y="208600"/>
                  </a:lnTo>
                  <a:lnTo>
                    <a:pt x="294233" y="222313"/>
                  </a:lnTo>
                  <a:lnTo>
                    <a:pt x="289647" y="235425"/>
                  </a:lnTo>
                  <a:lnTo>
                    <a:pt x="278142" y="242789"/>
                  </a:lnTo>
                  <a:lnTo>
                    <a:pt x="130047" y="243382"/>
                  </a:lnTo>
                  <a:lnTo>
                    <a:pt x="309026" y="243382"/>
                  </a:lnTo>
                  <a:lnTo>
                    <a:pt x="322053" y="233006"/>
                  </a:lnTo>
                  <a:lnTo>
                    <a:pt x="326166" y="229848"/>
                  </a:lnTo>
                  <a:lnTo>
                    <a:pt x="328522" y="228176"/>
                  </a:lnTo>
                  <a:lnTo>
                    <a:pt x="329946" y="227334"/>
                  </a:lnTo>
                  <a:lnTo>
                    <a:pt x="330049" y="192506"/>
                  </a:lnTo>
                  <a:close/>
                </a:path>
                <a:path w="330834" h="435610">
                  <a:moveTo>
                    <a:pt x="330274" y="116243"/>
                  </a:moveTo>
                  <a:lnTo>
                    <a:pt x="273164" y="116243"/>
                  </a:lnTo>
                  <a:lnTo>
                    <a:pt x="286279" y="120826"/>
                  </a:lnTo>
                  <a:lnTo>
                    <a:pt x="293641" y="132330"/>
                  </a:lnTo>
                  <a:lnTo>
                    <a:pt x="294233" y="146024"/>
                  </a:lnTo>
                  <a:lnTo>
                    <a:pt x="289647" y="159136"/>
                  </a:lnTo>
                  <a:lnTo>
                    <a:pt x="278142" y="166500"/>
                  </a:lnTo>
                  <a:lnTo>
                    <a:pt x="130047" y="167093"/>
                  </a:lnTo>
                  <a:lnTo>
                    <a:pt x="330124" y="167093"/>
                  </a:lnTo>
                  <a:lnTo>
                    <a:pt x="330274" y="116243"/>
                  </a:lnTo>
                  <a:close/>
                </a:path>
                <a:path w="330834" h="435610">
                  <a:moveTo>
                    <a:pt x="330278" y="114711"/>
                  </a:moveTo>
                  <a:lnTo>
                    <a:pt x="52856" y="114711"/>
                  </a:lnTo>
                  <a:lnTo>
                    <a:pt x="68864" y="117371"/>
                  </a:lnTo>
                  <a:lnTo>
                    <a:pt x="79115" y="125465"/>
                  </a:lnTo>
                  <a:lnTo>
                    <a:pt x="83142" y="137273"/>
                  </a:lnTo>
                  <a:lnTo>
                    <a:pt x="79373" y="151354"/>
                  </a:lnTo>
                  <a:lnTo>
                    <a:pt x="69575" y="160712"/>
                  </a:lnTo>
                  <a:lnTo>
                    <a:pt x="58470" y="163461"/>
                  </a:lnTo>
                  <a:lnTo>
                    <a:pt x="119647" y="163461"/>
                  </a:lnTo>
                  <a:lnTo>
                    <a:pt x="116923" y="162510"/>
                  </a:lnTo>
                  <a:lnTo>
                    <a:pt x="109561" y="151011"/>
                  </a:lnTo>
                  <a:lnTo>
                    <a:pt x="108975" y="137273"/>
                  </a:lnTo>
                  <a:lnTo>
                    <a:pt x="113549" y="124192"/>
                  </a:lnTo>
                  <a:lnTo>
                    <a:pt x="125060" y="116836"/>
                  </a:lnTo>
                  <a:lnTo>
                    <a:pt x="330274" y="116243"/>
                  </a:lnTo>
                  <a:lnTo>
                    <a:pt x="330278" y="114711"/>
                  </a:lnTo>
                  <a:close/>
                </a:path>
                <a:path w="330834" h="435610">
                  <a:moveTo>
                    <a:pt x="330510" y="36321"/>
                  </a:moveTo>
                  <a:lnTo>
                    <a:pt x="273164" y="36321"/>
                  </a:lnTo>
                  <a:lnTo>
                    <a:pt x="286276" y="40904"/>
                  </a:lnTo>
                  <a:lnTo>
                    <a:pt x="293639" y="52408"/>
                  </a:lnTo>
                  <a:lnTo>
                    <a:pt x="294233" y="66103"/>
                  </a:lnTo>
                  <a:lnTo>
                    <a:pt x="289647" y="79220"/>
                  </a:lnTo>
                  <a:lnTo>
                    <a:pt x="278142" y="86579"/>
                  </a:lnTo>
                  <a:lnTo>
                    <a:pt x="130047" y="87172"/>
                  </a:lnTo>
                  <a:lnTo>
                    <a:pt x="330360" y="87172"/>
                  </a:lnTo>
                  <a:lnTo>
                    <a:pt x="330510" y="36321"/>
                  </a:lnTo>
                  <a:close/>
                </a:path>
                <a:path w="330834" h="435610">
                  <a:moveTo>
                    <a:pt x="124964" y="36973"/>
                  </a:moveTo>
                  <a:lnTo>
                    <a:pt x="52862" y="36973"/>
                  </a:lnTo>
                  <a:lnTo>
                    <a:pt x="68864" y="39634"/>
                  </a:lnTo>
                  <a:lnTo>
                    <a:pt x="79115" y="47730"/>
                  </a:lnTo>
                  <a:lnTo>
                    <a:pt x="83142" y="59545"/>
                  </a:lnTo>
                  <a:lnTo>
                    <a:pt x="79372" y="73785"/>
                  </a:lnTo>
                  <a:lnTo>
                    <a:pt x="69571" y="83046"/>
                  </a:lnTo>
                  <a:lnTo>
                    <a:pt x="58470" y="85724"/>
                  </a:lnTo>
                  <a:lnTo>
                    <a:pt x="125898" y="85724"/>
                  </a:lnTo>
                  <a:lnTo>
                    <a:pt x="116923" y="82593"/>
                  </a:lnTo>
                  <a:lnTo>
                    <a:pt x="109561" y="71094"/>
                  </a:lnTo>
                  <a:lnTo>
                    <a:pt x="108965" y="57391"/>
                  </a:lnTo>
                  <a:lnTo>
                    <a:pt x="113546" y="44277"/>
                  </a:lnTo>
                  <a:lnTo>
                    <a:pt x="124964" y="36973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pPr defTabSz="800960">
                <a:defRPr/>
              </a:pPr>
              <a:endParaRPr kern="0" dirty="0">
                <a:solidFill>
                  <a:srgbClr val="333333"/>
                </a:solidFill>
                <a:latin typeface="EYInterstate"/>
              </a:endParaRPr>
            </a:p>
          </p:txBody>
        </p:sp>
        <p:sp>
          <p:nvSpPr>
            <p:cNvPr id="88" name="object 20"/>
            <p:cNvSpPr/>
            <p:nvPr/>
          </p:nvSpPr>
          <p:spPr>
            <a:xfrm>
              <a:off x="2462091" y="4011318"/>
              <a:ext cx="237437" cy="189604"/>
            </a:xfrm>
            <a:custGeom>
              <a:avLst/>
              <a:gdLst/>
              <a:ahLst/>
              <a:cxnLst/>
              <a:rect l="l" t="t" r="r" b="b"/>
              <a:pathLst>
                <a:path w="261619" h="208914">
                  <a:moveTo>
                    <a:pt x="38829" y="83878"/>
                  </a:moveTo>
                  <a:lnTo>
                    <a:pt x="1112" y="112632"/>
                  </a:lnTo>
                  <a:lnTo>
                    <a:pt x="0" y="124055"/>
                  </a:lnTo>
                  <a:lnTo>
                    <a:pt x="2659" y="134707"/>
                  </a:lnTo>
                  <a:lnTo>
                    <a:pt x="8833" y="144055"/>
                  </a:lnTo>
                  <a:lnTo>
                    <a:pt x="62938" y="197848"/>
                  </a:lnTo>
                  <a:lnTo>
                    <a:pt x="73703" y="205272"/>
                  </a:lnTo>
                  <a:lnTo>
                    <a:pt x="86189" y="208312"/>
                  </a:lnTo>
                  <a:lnTo>
                    <a:pt x="99789" y="206383"/>
                  </a:lnTo>
                  <a:lnTo>
                    <a:pt x="110745" y="200566"/>
                  </a:lnTo>
                  <a:lnTo>
                    <a:pt x="198637" y="112887"/>
                  </a:lnTo>
                  <a:lnTo>
                    <a:pt x="92460" y="112887"/>
                  </a:lnTo>
                  <a:lnTo>
                    <a:pt x="80665" y="111806"/>
                  </a:lnTo>
                  <a:lnTo>
                    <a:pt x="60753" y="94318"/>
                  </a:lnTo>
                  <a:lnTo>
                    <a:pt x="50467" y="87077"/>
                  </a:lnTo>
                  <a:lnTo>
                    <a:pt x="38829" y="83878"/>
                  </a:lnTo>
                  <a:close/>
                </a:path>
                <a:path w="261619" h="208914">
                  <a:moveTo>
                    <a:pt x="222212" y="0"/>
                  </a:moveTo>
                  <a:lnTo>
                    <a:pt x="211436" y="2417"/>
                  </a:lnTo>
                  <a:lnTo>
                    <a:pt x="201987" y="8398"/>
                  </a:lnTo>
                  <a:lnTo>
                    <a:pt x="103248" y="107031"/>
                  </a:lnTo>
                  <a:lnTo>
                    <a:pt x="92460" y="112887"/>
                  </a:lnTo>
                  <a:lnTo>
                    <a:pt x="198637" y="112887"/>
                  </a:lnTo>
                  <a:lnTo>
                    <a:pt x="250377" y="61273"/>
                  </a:lnTo>
                  <a:lnTo>
                    <a:pt x="257607" y="51109"/>
                  </a:lnTo>
                  <a:lnTo>
                    <a:pt x="261056" y="39515"/>
                  </a:lnTo>
                  <a:lnTo>
                    <a:pt x="260605" y="27568"/>
                  </a:lnTo>
                  <a:lnTo>
                    <a:pt x="256138" y="16346"/>
                  </a:lnTo>
                  <a:lnTo>
                    <a:pt x="245201" y="6742"/>
                  </a:lnTo>
                  <a:lnTo>
                    <a:pt x="233680" y="1367"/>
                  </a:lnTo>
                  <a:lnTo>
                    <a:pt x="222212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pPr defTabSz="800960">
                <a:defRPr/>
              </a:pPr>
              <a:endParaRPr kern="0" dirty="0">
                <a:solidFill>
                  <a:srgbClr val="333333"/>
                </a:solidFill>
                <a:latin typeface="EYInterstate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225683" y="3645513"/>
            <a:ext cx="2530223" cy="357877"/>
          </a:xfrm>
          <a:prstGeom prst="rect">
            <a:avLst/>
          </a:prstGeom>
        </p:spPr>
        <p:txBody>
          <a:bodyPr wrap="none" lIns="80095" tIns="40048" rIns="80095" bIns="40048">
            <a:spAutoFit/>
          </a:bodyPr>
          <a:lstStyle/>
          <a:p>
            <a:pPr marL="10098" marR="4042" indent="-505" algn="just" defTabSz="801059"/>
            <a:r>
              <a:rPr lang="fr-FR" b="1" spc="-16" dirty="0">
                <a:solidFill>
                  <a:srgbClr val="003399"/>
                </a:solidFill>
                <a:latin typeface="EYInterstate"/>
                <a:cs typeface="EYInterstate"/>
              </a:rPr>
              <a:t>Une étape de présérie</a:t>
            </a:r>
            <a:endParaRPr lang="fr-FR" spc="-24" dirty="0">
              <a:solidFill>
                <a:srgbClr val="003399"/>
              </a:solidFill>
              <a:latin typeface="EYInterstate"/>
              <a:cs typeface="EYInterstate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249626" y="2212296"/>
            <a:ext cx="2828968" cy="3134853"/>
            <a:chOff x="5663395" y="2599914"/>
            <a:chExt cx="3306846" cy="3457046"/>
          </a:xfrm>
        </p:grpSpPr>
        <p:sp>
          <p:nvSpPr>
            <p:cNvPr id="78" name="object 7"/>
            <p:cNvSpPr txBox="1"/>
            <p:nvPr/>
          </p:nvSpPr>
          <p:spPr>
            <a:xfrm>
              <a:off x="5663395" y="4631441"/>
              <a:ext cx="2952328" cy="142551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098" marR="4042" defTabSz="801059">
                <a:spcBef>
                  <a:spcPts val="526"/>
                </a:spcBef>
              </a:pPr>
              <a:r>
                <a:rPr lang="fr-FR" sz="1200" kern="0" dirty="0">
                  <a:solidFill>
                    <a:srgbClr val="0C419A"/>
                  </a:solidFill>
                  <a:cs typeface="Arial" panose="020B0604020202020204" pitchFamily="34" charset="0"/>
                </a:rPr>
                <a:t>Il va s’appuyer sur les </a:t>
              </a:r>
              <a:r>
                <a:rPr lang="fr-FR" sz="1200" b="1" kern="0" dirty="0">
                  <a:solidFill>
                    <a:srgbClr val="0C419A"/>
                  </a:solidFill>
                  <a:cs typeface="Arial" panose="020B0604020202020204" pitchFamily="34" charset="0"/>
                </a:rPr>
                <a:t>enseignements de la présérie </a:t>
              </a:r>
              <a:r>
                <a:rPr lang="fr-FR" sz="1200" kern="0" dirty="0">
                  <a:solidFill>
                    <a:srgbClr val="0C419A"/>
                  </a:solidFill>
                  <a:cs typeface="Arial" panose="020B0604020202020204" pitchFamily="34" charset="0"/>
                </a:rPr>
                <a:t>aussi bien en termes de </a:t>
              </a:r>
              <a:r>
                <a:rPr lang="fr-FR" sz="1200" b="1" kern="0" dirty="0">
                  <a:solidFill>
                    <a:srgbClr val="0C419A"/>
                  </a:solidFill>
                  <a:cs typeface="Arial" panose="020B0604020202020204" pitchFamily="34" charset="0"/>
                </a:rPr>
                <a:t>préparation</a:t>
              </a:r>
              <a:r>
                <a:rPr lang="fr-FR" sz="1200" kern="0" dirty="0">
                  <a:solidFill>
                    <a:srgbClr val="0C419A"/>
                  </a:solidFill>
                  <a:cs typeface="Arial" panose="020B0604020202020204" pitchFamily="34" charset="0"/>
                </a:rPr>
                <a:t> et de </a:t>
              </a:r>
              <a:r>
                <a:rPr lang="fr-FR" sz="1200" b="1" kern="0" dirty="0">
                  <a:solidFill>
                    <a:srgbClr val="0C419A"/>
                  </a:solidFill>
                  <a:cs typeface="Arial" panose="020B0604020202020204" pitchFamily="34" charset="0"/>
                </a:rPr>
                <a:t>support</a:t>
              </a:r>
              <a:r>
                <a:rPr lang="fr-FR" sz="1200" kern="0" dirty="0">
                  <a:solidFill>
                    <a:srgbClr val="0C419A"/>
                  </a:solidFill>
                  <a:cs typeface="Arial" panose="020B0604020202020204" pitchFamily="34" charset="0"/>
                </a:rPr>
                <a:t> </a:t>
              </a:r>
              <a:r>
                <a:rPr lang="fr-FR" sz="1200" b="1" kern="0" dirty="0">
                  <a:solidFill>
                    <a:srgbClr val="0C419A"/>
                  </a:solidFill>
                  <a:cs typeface="Arial" panose="020B0604020202020204" pitchFamily="34" charset="0"/>
                </a:rPr>
                <a:t>de l’ensemble des acteurs concernés </a:t>
              </a:r>
              <a:r>
                <a:rPr lang="fr-FR" sz="1200" kern="0" dirty="0">
                  <a:solidFill>
                    <a:srgbClr val="0C419A"/>
                  </a:solidFill>
                  <a:cs typeface="Arial" panose="020B0604020202020204" pitchFamily="34" charset="0"/>
                </a:rPr>
                <a:t>que de </a:t>
              </a:r>
              <a:r>
                <a:rPr lang="fr-FR" sz="1200" b="1" kern="0" dirty="0">
                  <a:solidFill>
                    <a:srgbClr val="0C419A"/>
                  </a:solidFill>
                  <a:cs typeface="Arial" panose="020B0604020202020204" pitchFamily="34" charset="0"/>
                </a:rPr>
                <a:t>stratégie</a:t>
              </a:r>
              <a:r>
                <a:rPr lang="fr-FR" sz="1200" kern="0" dirty="0">
                  <a:solidFill>
                    <a:srgbClr val="0C419A"/>
                  </a:solidFill>
                  <a:cs typeface="Arial" panose="020B0604020202020204" pitchFamily="34" charset="0"/>
                </a:rPr>
                <a:t> pour faciliter et accélérer la </a:t>
              </a:r>
              <a:r>
                <a:rPr lang="fr-FR" sz="1200" b="1" kern="0" dirty="0">
                  <a:solidFill>
                    <a:srgbClr val="0C419A"/>
                  </a:solidFill>
                  <a:cs typeface="Arial" panose="020B0604020202020204" pitchFamily="34" charset="0"/>
                </a:rPr>
                <a:t>création en « masse » </a:t>
              </a:r>
              <a:r>
                <a:rPr lang="fr-FR" sz="1200" kern="0" dirty="0">
                  <a:solidFill>
                    <a:srgbClr val="0C419A"/>
                  </a:solidFill>
                  <a:cs typeface="Arial" panose="020B0604020202020204" pitchFamily="34" charset="0"/>
                </a:rPr>
                <a:t>de DMP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696462" y="2599914"/>
              <a:ext cx="3273779" cy="2023049"/>
              <a:chOff x="5767442" y="2782076"/>
              <a:chExt cx="3273779" cy="2023049"/>
            </a:xfrm>
          </p:grpSpPr>
          <p:sp>
            <p:nvSpPr>
              <p:cNvPr id="90" name="object 21"/>
              <p:cNvSpPr/>
              <p:nvPr/>
            </p:nvSpPr>
            <p:spPr>
              <a:xfrm>
                <a:off x="6514029" y="2782076"/>
                <a:ext cx="894993" cy="1454081"/>
              </a:xfrm>
              <a:custGeom>
                <a:avLst/>
                <a:gdLst/>
                <a:ahLst/>
                <a:cxnLst/>
                <a:rect l="l" t="t" r="r" b="b"/>
                <a:pathLst>
                  <a:path w="981710" h="1346200">
                    <a:moveTo>
                      <a:pt x="402411" y="952500"/>
                    </a:moveTo>
                    <a:lnTo>
                      <a:pt x="101124" y="952500"/>
                    </a:lnTo>
                    <a:lnTo>
                      <a:pt x="94920" y="965200"/>
                    </a:lnTo>
                    <a:lnTo>
                      <a:pt x="77621" y="1003300"/>
                    </a:lnTo>
                    <a:lnTo>
                      <a:pt x="62192" y="1041400"/>
                    </a:lnTo>
                    <a:lnTo>
                      <a:pt x="52879" y="1066800"/>
                    </a:lnTo>
                    <a:lnTo>
                      <a:pt x="48500" y="1066800"/>
                    </a:lnTo>
                    <a:lnTo>
                      <a:pt x="36660" y="1104900"/>
                    </a:lnTo>
                    <a:lnTo>
                      <a:pt x="26627" y="1143000"/>
                    </a:lnTo>
                    <a:lnTo>
                      <a:pt x="18250" y="1181100"/>
                    </a:lnTo>
                    <a:lnTo>
                      <a:pt x="11463" y="1231900"/>
                    </a:lnTo>
                    <a:lnTo>
                      <a:pt x="9543" y="1244600"/>
                    </a:lnTo>
                    <a:lnTo>
                      <a:pt x="4776" y="1282700"/>
                    </a:lnTo>
                    <a:lnTo>
                      <a:pt x="1449" y="1320800"/>
                    </a:lnTo>
                    <a:lnTo>
                      <a:pt x="0" y="1346200"/>
                    </a:lnTo>
                    <a:lnTo>
                      <a:pt x="981557" y="1346200"/>
                    </a:lnTo>
                    <a:lnTo>
                      <a:pt x="981557" y="1130300"/>
                    </a:lnTo>
                    <a:lnTo>
                      <a:pt x="300405" y="1130300"/>
                    </a:lnTo>
                    <a:lnTo>
                      <a:pt x="303555" y="1117600"/>
                    </a:lnTo>
                    <a:lnTo>
                      <a:pt x="315827" y="1079500"/>
                    </a:lnTo>
                    <a:lnTo>
                      <a:pt x="332386" y="1041400"/>
                    </a:lnTo>
                    <a:lnTo>
                      <a:pt x="345483" y="1016000"/>
                    </a:lnTo>
                    <a:lnTo>
                      <a:pt x="352619" y="1016000"/>
                    </a:lnTo>
                    <a:lnTo>
                      <a:pt x="360190" y="1003300"/>
                    </a:lnTo>
                    <a:lnTo>
                      <a:pt x="368232" y="990600"/>
                    </a:lnTo>
                    <a:lnTo>
                      <a:pt x="376776" y="977900"/>
                    </a:lnTo>
                    <a:lnTo>
                      <a:pt x="385858" y="965200"/>
                    </a:lnTo>
                    <a:lnTo>
                      <a:pt x="394002" y="965200"/>
                    </a:lnTo>
                    <a:lnTo>
                      <a:pt x="402411" y="952500"/>
                    </a:lnTo>
                    <a:close/>
                  </a:path>
                  <a:path w="981710" h="1346200">
                    <a:moveTo>
                      <a:pt x="528482" y="850900"/>
                    </a:moveTo>
                    <a:lnTo>
                      <a:pt x="173329" y="850900"/>
                    </a:lnTo>
                    <a:lnTo>
                      <a:pt x="165537" y="863600"/>
                    </a:lnTo>
                    <a:lnTo>
                      <a:pt x="157940" y="876300"/>
                    </a:lnTo>
                    <a:lnTo>
                      <a:pt x="150527" y="889000"/>
                    </a:lnTo>
                    <a:lnTo>
                      <a:pt x="143289" y="889000"/>
                    </a:lnTo>
                    <a:lnTo>
                      <a:pt x="121118" y="927100"/>
                    </a:lnTo>
                    <a:lnTo>
                      <a:pt x="107555" y="952500"/>
                    </a:lnTo>
                    <a:lnTo>
                      <a:pt x="411099" y="952500"/>
                    </a:lnTo>
                    <a:lnTo>
                      <a:pt x="420079" y="939800"/>
                    </a:lnTo>
                    <a:lnTo>
                      <a:pt x="429365" y="927100"/>
                    </a:lnTo>
                    <a:lnTo>
                      <a:pt x="438969" y="927100"/>
                    </a:lnTo>
                    <a:lnTo>
                      <a:pt x="448906" y="914400"/>
                    </a:lnTo>
                    <a:lnTo>
                      <a:pt x="459189" y="901700"/>
                    </a:lnTo>
                    <a:lnTo>
                      <a:pt x="469831" y="901700"/>
                    </a:lnTo>
                    <a:lnTo>
                      <a:pt x="480846" y="889000"/>
                    </a:lnTo>
                    <a:lnTo>
                      <a:pt x="492248" y="876300"/>
                    </a:lnTo>
                    <a:lnTo>
                      <a:pt x="500888" y="876300"/>
                    </a:lnTo>
                    <a:lnTo>
                      <a:pt x="509807" y="863600"/>
                    </a:lnTo>
                    <a:lnTo>
                      <a:pt x="519005" y="863600"/>
                    </a:lnTo>
                    <a:lnTo>
                      <a:pt x="528482" y="850900"/>
                    </a:lnTo>
                    <a:close/>
                  </a:path>
                  <a:path w="981710" h="1346200">
                    <a:moveTo>
                      <a:pt x="591256" y="812800"/>
                    </a:moveTo>
                    <a:lnTo>
                      <a:pt x="206621" y="812800"/>
                    </a:lnTo>
                    <a:lnTo>
                      <a:pt x="197960" y="825500"/>
                    </a:lnTo>
                    <a:lnTo>
                      <a:pt x="189531" y="838200"/>
                    </a:lnTo>
                    <a:lnTo>
                      <a:pt x="181324" y="850900"/>
                    </a:lnTo>
                    <a:lnTo>
                      <a:pt x="538240" y="850900"/>
                    </a:lnTo>
                    <a:lnTo>
                      <a:pt x="548278" y="838200"/>
                    </a:lnTo>
                    <a:lnTo>
                      <a:pt x="558598" y="838200"/>
                    </a:lnTo>
                    <a:lnTo>
                      <a:pt x="569201" y="825500"/>
                    </a:lnTo>
                    <a:lnTo>
                      <a:pt x="580086" y="825500"/>
                    </a:lnTo>
                    <a:lnTo>
                      <a:pt x="591256" y="812800"/>
                    </a:lnTo>
                    <a:close/>
                  </a:path>
                  <a:path w="981710" h="1346200">
                    <a:moveTo>
                      <a:pt x="626474" y="787400"/>
                    </a:moveTo>
                    <a:lnTo>
                      <a:pt x="234084" y="787400"/>
                    </a:lnTo>
                    <a:lnTo>
                      <a:pt x="224674" y="800100"/>
                    </a:lnTo>
                    <a:lnTo>
                      <a:pt x="215522" y="812800"/>
                    </a:lnTo>
                    <a:lnTo>
                      <a:pt x="602710" y="812800"/>
                    </a:lnTo>
                    <a:lnTo>
                      <a:pt x="614449" y="800100"/>
                    </a:lnTo>
                    <a:lnTo>
                      <a:pt x="626474" y="787400"/>
                    </a:lnTo>
                    <a:close/>
                  </a:path>
                  <a:path w="981710" h="1346200">
                    <a:moveTo>
                      <a:pt x="712471" y="736600"/>
                    </a:moveTo>
                    <a:lnTo>
                      <a:pt x="296519" y="736600"/>
                    </a:lnTo>
                    <a:lnTo>
                      <a:pt x="285356" y="749300"/>
                    </a:lnTo>
                    <a:lnTo>
                      <a:pt x="274508" y="762000"/>
                    </a:lnTo>
                    <a:lnTo>
                      <a:pt x="263966" y="762000"/>
                    </a:lnTo>
                    <a:lnTo>
                      <a:pt x="253721" y="774700"/>
                    </a:lnTo>
                    <a:lnTo>
                      <a:pt x="243764" y="787400"/>
                    </a:lnTo>
                    <a:lnTo>
                      <a:pt x="638786" y="787400"/>
                    </a:lnTo>
                    <a:lnTo>
                      <a:pt x="651385" y="774700"/>
                    </a:lnTo>
                    <a:lnTo>
                      <a:pt x="664309" y="774700"/>
                    </a:lnTo>
                    <a:lnTo>
                      <a:pt x="676873" y="762000"/>
                    </a:lnTo>
                    <a:lnTo>
                      <a:pt x="689084" y="749300"/>
                    </a:lnTo>
                    <a:lnTo>
                      <a:pt x="700948" y="749300"/>
                    </a:lnTo>
                    <a:lnTo>
                      <a:pt x="712471" y="736600"/>
                    </a:lnTo>
                    <a:close/>
                  </a:path>
                  <a:path w="981710" h="1346200">
                    <a:moveTo>
                      <a:pt x="734516" y="723900"/>
                    </a:moveTo>
                    <a:lnTo>
                      <a:pt x="315410" y="723900"/>
                    </a:lnTo>
                    <a:lnTo>
                      <a:pt x="305899" y="736600"/>
                    </a:lnTo>
                    <a:lnTo>
                      <a:pt x="723659" y="736600"/>
                    </a:lnTo>
                    <a:lnTo>
                      <a:pt x="734516" y="723900"/>
                    </a:lnTo>
                    <a:close/>
                  </a:path>
                  <a:path w="981710" h="1346200">
                    <a:moveTo>
                      <a:pt x="755267" y="711200"/>
                    </a:moveTo>
                    <a:lnTo>
                      <a:pt x="334842" y="711200"/>
                    </a:lnTo>
                    <a:lnTo>
                      <a:pt x="325056" y="723900"/>
                    </a:lnTo>
                    <a:lnTo>
                      <a:pt x="745050" y="723900"/>
                    </a:lnTo>
                    <a:lnTo>
                      <a:pt x="755267" y="711200"/>
                    </a:lnTo>
                    <a:close/>
                  </a:path>
                  <a:path w="981710" h="1346200">
                    <a:moveTo>
                      <a:pt x="793070" y="685800"/>
                    </a:moveTo>
                    <a:lnTo>
                      <a:pt x="365073" y="685800"/>
                    </a:lnTo>
                    <a:lnTo>
                      <a:pt x="354846" y="698500"/>
                    </a:lnTo>
                    <a:lnTo>
                      <a:pt x="344770" y="711200"/>
                    </a:lnTo>
                    <a:lnTo>
                      <a:pt x="765171" y="711200"/>
                    </a:lnTo>
                    <a:lnTo>
                      <a:pt x="774769" y="698500"/>
                    </a:lnTo>
                    <a:lnTo>
                      <a:pt x="784066" y="698500"/>
                    </a:lnTo>
                    <a:lnTo>
                      <a:pt x="793070" y="685800"/>
                    </a:lnTo>
                    <a:close/>
                  </a:path>
                  <a:path w="981710" h="1346200">
                    <a:moveTo>
                      <a:pt x="835797" y="647700"/>
                    </a:moveTo>
                    <a:lnTo>
                      <a:pt x="429851" y="647700"/>
                    </a:lnTo>
                    <a:lnTo>
                      <a:pt x="418628" y="660400"/>
                    </a:lnTo>
                    <a:lnTo>
                      <a:pt x="407581" y="660400"/>
                    </a:lnTo>
                    <a:lnTo>
                      <a:pt x="396706" y="673100"/>
                    </a:lnTo>
                    <a:lnTo>
                      <a:pt x="385999" y="673100"/>
                    </a:lnTo>
                    <a:lnTo>
                      <a:pt x="375456" y="685800"/>
                    </a:lnTo>
                    <a:lnTo>
                      <a:pt x="801784" y="685800"/>
                    </a:lnTo>
                    <a:lnTo>
                      <a:pt x="813712" y="673100"/>
                    </a:lnTo>
                    <a:lnTo>
                      <a:pt x="825043" y="660400"/>
                    </a:lnTo>
                    <a:lnTo>
                      <a:pt x="835797" y="647700"/>
                    </a:lnTo>
                    <a:close/>
                  </a:path>
                  <a:path w="981710" h="1346200">
                    <a:moveTo>
                      <a:pt x="864799" y="622300"/>
                    </a:moveTo>
                    <a:lnTo>
                      <a:pt x="464619" y="622300"/>
                    </a:lnTo>
                    <a:lnTo>
                      <a:pt x="452842" y="635000"/>
                    </a:lnTo>
                    <a:lnTo>
                      <a:pt x="441254" y="647700"/>
                    </a:lnTo>
                    <a:lnTo>
                      <a:pt x="845994" y="647700"/>
                    </a:lnTo>
                    <a:lnTo>
                      <a:pt x="855655" y="635000"/>
                    </a:lnTo>
                    <a:lnTo>
                      <a:pt x="864799" y="622300"/>
                    </a:lnTo>
                    <a:close/>
                  </a:path>
                  <a:path w="981710" h="1346200">
                    <a:moveTo>
                      <a:pt x="889336" y="596900"/>
                    </a:moveTo>
                    <a:lnTo>
                      <a:pt x="511614" y="596900"/>
                    </a:lnTo>
                    <a:lnTo>
                      <a:pt x="500347" y="609600"/>
                    </a:lnTo>
                    <a:lnTo>
                      <a:pt x="488754" y="609600"/>
                    </a:lnTo>
                    <a:lnTo>
                      <a:pt x="476588" y="622300"/>
                    </a:lnTo>
                    <a:lnTo>
                      <a:pt x="873447" y="622300"/>
                    </a:lnTo>
                    <a:lnTo>
                      <a:pt x="881620" y="609600"/>
                    </a:lnTo>
                    <a:lnTo>
                      <a:pt x="889336" y="596900"/>
                    </a:lnTo>
                    <a:close/>
                  </a:path>
                  <a:path w="981710" h="1346200">
                    <a:moveTo>
                      <a:pt x="932517" y="533400"/>
                    </a:moveTo>
                    <a:lnTo>
                      <a:pt x="606108" y="533400"/>
                    </a:lnTo>
                    <a:lnTo>
                      <a:pt x="595662" y="546100"/>
                    </a:lnTo>
                    <a:lnTo>
                      <a:pt x="585311" y="558800"/>
                    </a:lnTo>
                    <a:lnTo>
                      <a:pt x="575010" y="558800"/>
                    </a:lnTo>
                    <a:lnTo>
                      <a:pt x="564711" y="571500"/>
                    </a:lnTo>
                    <a:lnTo>
                      <a:pt x="554368" y="571500"/>
                    </a:lnTo>
                    <a:lnTo>
                      <a:pt x="543933" y="584200"/>
                    </a:lnTo>
                    <a:lnTo>
                      <a:pt x="533360" y="584200"/>
                    </a:lnTo>
                    <a:lnTo>
                      <a:pt x="522603" y="596900"/>
                    </a:lnTo>
                    <a:lnTo>
                      <a:pt x="896618" y="596900"/>
                    </a:lnTo>
                    <a:lnTo>
                      <a:pt x="903484" y="584200"/>
                    </a:lnTo>
                    <a:lnTo>
                      <a:pt x="911611" y="571500"/>
                    </a:lnTo>
                    <a:lnTo>
                      <a:pt x="919154" y="558800"/>
                    </a:lnTo>
                    <a:lnTo>
                      <a:pt x="926119" y="546100"/>
                    </a:lnTo>
                    <a:lnTo>
                      <a:pt x="932517" y="533400"/>
                    </a:lnTo>
                    <a:close/>
                  </a:path>
                  <a:path w="981710" h="1346200">
                    <a:moveTo>
                      <a:pt x="949746" y="228600"/>
                    </a:moveTo>
                    <a:lnTo>
                      <a:pt x="550324" y="228600"/>
                    </a:lnTo>
                    <a:lnTo>
                      <a:pt x="564446" y="241300"/>
                    </a:lnTo>
                    <a:lnTo>
                      <a:pt x="602345" y="241300"/>
                    </a:lnTo>
                    <a:lnTo>
                      <a:pt x="613541" y="254000"/>
                    </a:lnTo>
                    <a:lnTo>
                      <a:pt x="633874" y="254000"/>
                    </a:lnTo>
                    <a:lnTo>
                      <a:pt x="643042" y="266700"/>
                    </a:lnTo>
                    <a:lnTo>
                      <a:pt x="651564" y="266700"/>
                    </a:lnTo>
                    <a:lnTo>
                      <a:pt x="661877" y="279400"/>
                    </a:lnTo>
                    <a:lnTo>
                      <a:pt x="670993" y="292100"/>
                    </a:lnTo>
                    <a:lnTo>
                      <a:pt x="678922" y="292100"/>
                    </a:lnTo>
                    <a:lnTo>
                      <a:pt x="695686" y="330200"/>
                    </a:lnTo>
                    <a:lnTo>
                      <a:pt x="702117" y="368300"/>
                    </a:lnTo>
                    <a:lnTo>
                      <a:pt x="701843" y="393700"/>
                    </a:lnTo>
                    <a:lnTo>
                      <a:pt x="700919" y="406400"/>
                    </a:lnTo>
                    <a:lnTo>
                      <a:pt x="699350" y="419100"/>
                    </a:lnTo>
                    <a:lnTo>
                      <a:pt x="697138" y="419100"/>
                    </a:lnTo>
                    <a:lnTo>
                      <a:pt x="694287" y="431800"/>
                    </a:lnTo>
                    <a:lnTo>
                      <a:pt x="678180" y="469900"/>
                    </a:lnTo>
                    <a:lnTo>
                      <a:pt x="661932" y="495300"/>
                    </a:lnTo>
                    <a:lnTo>
                      <a:pt x="654368" y="495300"/>
                    </a:lnTo>
                    <a:lnTo>
                      <a:pt x="646128" y="508000"/>
                    </a:lnTo>
                    <a:lnTo>
                      <a:pt x="637196" y="520700"/>
                    </a:lnTo>
                    <a:lnTo>
                      <a:pt x="627559" y="520700"/>
                    </a:lnTo>
                    <a:lnTo>
                      <a:pt x="617201" y="533400"/>
                    </a:lnTo>
                    <a:lnTo>
                      <a:pt x="938354" y="533400"/>
                    </a:lnTo>
                    <a:lnTo>
                      <a:pt x="943639" y="520700"/>
                    </a:lnTo>
                    <a:lnTo>
                      <a:pt x="956264" y="482600"/>
                    </a:lnTo>
                    <a:lnTo>
                      <a:pt x="964532" y="444500"/>
                    </a:lnTo>
                    <a:lnTo>
                      <a:pt x="969725" y="406400"/>
                    </a:lnTo>
                    <a:lnTo>
                      <a:pt x="971910" y="368300"/>
                    </a:lnTo>
                    <a:lnTo>
                      <a:pt x="971744" y="355600"/>
                    </a:lnTo>
                    <a:lnTo>
                      <a:pt x="971207" y="342900"/>
                    </a:lnTo>
                    <a:lnTo>
                      <a:pt x="970300" y="330200"/>
                    </a:lnTo>
                    <a:lnTo>
                      <a:pt x="969023" y="317500"/>
                    </a:lnTo>
                    <a:lnTo>
                      <a:pt x="967377" y="292100"/>
                    </a:lnTo>
                    <a:lnTo>
                      <a:pt x="965360" y="279400"/>
                    </a:lnTo>
                    <a:lnTo>
                      <a:pt x="962975" y="279400"/>
                    </a:lnTo>
                    <a:lnTo>
                      <a:pt x="960220" y="266700"/>
                    </a:lnTo>
                    <a:lnTo>
                      <a:pt x="957097" y="254000"/>
                    </a:lnTo>
                    <a:lnTo>
                      <a:pt x="953605" y="241300"/>
                    </a:lnTo>
                    <a:lnTo>
                      <a:pt x="949746" y="228600"/>
                    </a:lnTo>
                    <a:close/>
                  </a:path>
                  <a:path w="981710" h="1346200">
                    <a:moveTo>
                      <a:pt x="928805" y="177800"/>
                    </a:moveTo>
                    <a:lnTo>
                      <a:pt x="25249" y="177800"/>
                    </a:lnTo>
                    <a:lnTo>
                      <a:pt x="168376" y="368300"/>
                    </a:lnTo>
                    <a:lnTo>
                      <a:pt x="178742" y="355600"/>
                    </a:lnTo>
                    <a:lnTo>
                      <a:pt x="189063" y="355600"/>
                    </a:lnTo>
                    <a:lnTo>
                      <a:pt x="209569" y="330200"/>
                    </a:lnTo>
                    <a:lnTo>
                      <a:pt x="219755" y="330200"/>
                    </a:lnTo>
                    <a:lnTo>
                      <a:pt x="229896" y="317500"/>
                    </a:lnTo>
                    <a:lnTo>
                      <a:pt x="239992" y="317500"/>
                    </a:lnTo>
                    <a:lnTo>
                      <a:pt x="252930" y="304800"/>
                    </a:lnTo>
                    <a:lnTo>
                      <a:pt x="265147" y="304800"/>
                    </a:lnTo>
                    <a:lnTo>
                      <a:pt x="276749" y="292100"/>
                    </a:lnTo>
                    <a:lnTo>
                      <a:pt x="287843" y="292100"/>
                    </a:lnTo>
                    <a:lnTo>
                      <a:pt x="298537" y="279400"/>
                    </a:lnTo>
                    <a:lnTo>
                      <a:pt x="308938" y="279400"/>
                    </a:lnTo>
                    <a:lnTo>
                      <a:pt x="319152" y="266700"/>
                    </a:lnTo>
                    <a:lnTo>
                      <a:pt x="341100" y="266700"/>
                    </a:lnTo>
                    <a:lnTo>
                      <a:pt x="353019" y="254000"/>
                    </a:lnTo>
                    <a:lnTo>
                      <a:pt x="377201" y="254000"/>
                    </a:lnTo>
                    <a:lnTo>
                      <a:pt x="389474" y="241300"/>
                    </a:lnTo>
                    <a:lnTo>
                      <a:pt x="455673" y="241300"/>
                    </a:lnTo>
                    <a:lnTo>
                      <a:pt x="467841" y="228600"/>
                    </a:lnTo>
                    <a:lnTo>
                      <a:pt x="949746" y="228600"/>
                    </a:lnTo>
                    <a:lnTo>
                      <a:pt x="945518" y="215900"/>
                    </a:lnTo>
                    <a:lnTo>
                      <a:pt x="940922" y="203200"/>
                    </a:lnTo>
                    <a:lnTo>
                      <a:pt x="935066" y="190500"/>
                    </a:lnTo>
                    <a:lnTo>
                      <a:pt x="928805" y="177800"/>
                    </a:lnTo>
                    <a:close/>
                  </a:path>
                  <a:path w="981710" h="1346200">
                    <a:moveTo>
                      <a:pt x="891373" y="127000"/>
                    </a:moveTo>
                    <a:lnTo>
                      <a:pt x="94907" y="127000"/>
                    </a:lnTo>
                    <a:lnTo>
                      <a:pt x="84363" y="139700"/>
                    </a:lnTo>
                    <a:lnTo>
                      <a:pt x="74068" y="139700"/>
                    </a:lnTo>
                    <a:lnTo>
                      <a:pt x="63990" y="152400"/>
                    </a:lnTo>
                    <a:lnTo>
                      <a:pt x="54100" y="165100"/>
                    </a:lnTo>
                    <a:lnTo>
                      <a:pt x="44367" y="165100"/>
                    </a:lnTo>
                    <a:lnTo>
                      <a:pt x="34760" y="177800"/>
                    </a:lnTo>
                    <a:lnTo>
                      <a:pt x="922139" y="177800"/>
                    </a:lnTo>
                    <a:lnTo>
                      <a:pt x="915064" y="165100"/>
                    </a:lnTo>
                    <a:lnTo>
                      <a:pt x="907579" y="152400"/>
                    </a:lnTo>
                    <a:lnTo>
                      <a:pt x="899683" y="139700"/>
                    </a:lnTo>
                    <a:lnTo>
                      <a:pt x="891373" y="127000"/>
                    </a:lnTo>
                    <a:close/>
                  </a:path>
                  <a:path w="981710" h="1346200">
                    <a:moveTo>
                      <a:pt x="863941" y="101600"/>
                    </a:moveTo>
                    <a:lnTo>
                      <a:pt x="138482" y="101600"/>
                    </a:lnTo>
                    <a:lnTo>
                      <a:pt x="128338" y="114300"/>
                    </a:lnTo>
                    <a:lnTo>
                      <a:pt x="116864" y="114300"/>
                    </a:lnTo>
                    <a:lnTo>
                      <a:pt x="105731" y="127000"/>
                    </a:lnTo>
                    <a:lnTo>
                      <a:pt x="882647" y="127000"/>
                    </a:lnTo>
                    <a:lnTo>
                      <a:pt x="873504" y="114300"/>
                    </a:lnTo>
                    <a:lnTo>
                      <a:pt x="863941" y="101600"/>
                    </a:lnTo>
                    <a:close/>
                  </a:path>
                  <a:path w="981710" h="1346200">
                    <a:moveTo>
                      <a:pt x="843752" y="88900"/>
                    </a:moveTo>
                    <a:lnTo>
                      <a:pt x="159340" y="88900"/>
                    </a:lnTo>
                    <a:lnTo>
                      <a:pt x="148804" y="101600"/>
                    </a:lnTo>
                    <a:lnTo>
                      <a:pt x="853957" y="101600"/>
                    </a:lnTo>
                    <a:lnTo>
                      <a:pt x="843752" y="88900"/>
                    </a:lnTo>
                    <a:close/>
                  </a:path>
                  <a:path w="981710" h="1346200">
                    <a:moveTo>
                      <a:pt x="812129" y="63500"/>
                    </a:moveTo>
                    <a:lnTo>
                      <a:pt x="204339" y="63500"/>
                    </a:lnTo>
                    <a:lnTo>
                      <a:pt x="192589" y="76200"/>
                    </a:lnTo>
                    <a:lnTo>
                      <a:pt x="181196" y="76200"/>
                    </a:lnTo>
                    <a:lnTo>
                      <a:pt x="170125" y="88900"/>
                    </a:lnTo>
                    <a:lnTo>
                      <a:pt x="833386" y="88900"/>
                    </a:lnTo>
                    <a:lnTo>
                      <a:pt x="822849" y="76200"/>
                    </a:lnTo>
                    <a:lnTo>
                      <a:pt x="812129" y="63500"/>
                    </a:lnTo>
                    <a:close/>
                  </a:path>
                  <a:path w="981710" h="1346200">
                    <a:moveTo>
                      <a:pt x="778745" y="50800"/>
                    </a:moveTo>
                    <a:lnTo>
                      <a:pt x="229056" y="50800"/>
                    </a:lnTo>
                    <a:lnTo>
                      <a:pt x="216483" y="63500"/>
                    </a:lnTo>
                    <a:lnTo>
                      <a:pt x="790089" y="63500"/>
                    </a:lnTo>
                    <a:lnTo>
                      <a:pt x="778745" y="50800"/>
                    </a:lnTo>
                    <a:close/>
                  </a:path>
                  <a:path w="981710" h="1346200">
                    <a:moveTo>
                      <a:pt x="755349" y="38100"/>
                    </a:moveTo>
                    <a:lnTo>
                      <a:pt x="265115" y="38100"/>
                    </a:lnTo>
                    <a:lnTo>
                      <a:pt x="253520" y="50800"/>
                    </a:lnTo>
                    <a:lnTo>
                      <a:pt x="767169" y="50800"/>
                    </a:lnTo>
                    <a:lnTo>
                      <a:pt x="755349" y="38100"/>
                    </a:lnTo>
                    <a:close/>
                  </a:path>
                  <a:path w="981710" h="1346200">
                    <a:moveTo>
                      <a:pt x="718306" y="25400"/>
                    </a:moveTo>
                    <a:lnTo>
                      <a:pt x="300971" y="25400"/>
                    </a:lnTo>
                    <a:lnTo>
                      <a:pt x="288835" y="38100"/>
                    </a:lnTo>
                    <a:lnTo>
                      <a:pt x="730930" y="38100"/>
                    </a:lnTo>
                    <a:lnTo>
                      <a:pt x="718306" y="25400"/>
                    </a:lnTo>
                    <a:close/>
                  </a:path>
                  <a:path w="981710" h="1346200">
                    <a:moveTo>
                      <a:pt x="670809" y="12700"/>
                    </a:moveTo>
                    <a:lnTo>
                      <a:pt x="351473" y="12700"/>
                    </a:lnTo>
                    <a:lnTo>
                      <a:pt x="338543" y="25400"/>
                    </a:lnTo>
                    <a:lnTo>
                      <a:pt x="682511" y="25400"/>
                    </a:lnTo>
                    <a:lnTo>
                      <a:pt x="670809" y="12700"/>
                    </a:lnTo>
                    <a:close/>
                  </a:path>
                  <a:path w="981710" h="1346200">
                    <a:moveTo>
                      <a:pt x="583954" y="0"/>
                    </a:moveTo>
                    <a:lnTo>
                      <a:pt x="436475" y="0"/>
                    </a:lnTo>
                    <a:lnTo>
                      <a:pt x="423983" y="12700"/>
                    </a:lnTo>
                    <a:lnTo>
                      <a:pt x="596896" y="12700"/>
                    </a:lnTo>
                    <a:lnTo>
                      <a:pt x="58395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</p:spPr>
            <p:txBody>
              <a:bodyPr wrap="square" lIns="0" tIns="0" rIns="0" bIns="0" rtlCol="0"/>
              <a:lstStyle/>
              <a:p>
                <a:pPr defTabSz="800960">
                  <a:defRPr/>
                </a:pPr>
                <a:endParaRPr sz="1400" kern="0" dirty="0">
                  <a:solidFill>
                    <a:srgbClr val="808080"/>
                  </a:solidFill>
                  <a:latin typeface="EYInterstate"/>
                </a:endParaRP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6850724" y="3107165"/>
                <a:ext cx="937002" cy="1028042"/>
                <a:chOff x="6803420" y="3037731"/>
                <a:chExt cx="937002" cy="1028042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6803420" y="3037731"/>
                  <a:ext cx="209565" cy="1016485"/>
                  <a:chOff x="6667490" y="3032728"/>
                  <a:chExt cx="209565" cy="1016485"/>
                </a:xfrm>
              </p:grpSpPr>
              <p:sp>
                <p:nvSpPr>
                  <p:cNvPr id="91" name="object 22"/>
                  <p:cNvSpPr/>
                  <p:nvPr/>
                </p:nvSpPr>
                <p:spPr>
                  <a:xfrm>
                    <a:off x="6667490" y="3972393"/>
                    <a:ext cx="209565" cy="768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869" h="71120">
                        <a:moveTo>
                          <a:pt x="0" y="71120"/>
                        </a:moveTo>
                        <a:lnTo>
                          <a:pt x="229806" y="71120"/>
                        </a:lnTo>
                        <a:lnTo>
                          <a:pt x="229806" y="0"/>
                        </a:lnTo>
                        <a:lnTo>
                          <a:pt x="0" y="0"/>
                        </a:lnTo>
                        <a:lnTo>
                          <a:pt x="0" y="71120"/>
                        </a:lnTo>
                        <a:close/>
                      </a:path>
                    </a:pathLst>
                  </a:custGeom>
                  <a:solidFill>
                    <a:srgbClr val="009900"/>
                  </a:solidFill>
                </p:spPr>
                <p:txBody>
                  <a:bodyPr wrap="square" lIns="0" tIns="0" rIns="0" bIns="0" rtlCol="0"/>
                  <a:lstStyle/>
                  <a:p>
                    <a:pPr defTabSz="800960">
                      <a:defRPr/>
                    </a:pPr>
                    <a:endParaRPr sz="1400" kern="0" dirty="0">
                      <a:solidFill>
                        <a:srgbClr val="333333"/>
                      </a:solidFill>
                      <a:latin typeface="EYInterstate"/>
                    </a:endParaRPr>
                  </a:p>
                </p:txBody>
              </p:sp>
              <p:sp>
                <p:nvSpPr>
                  <p:cNvPr id="92" name="object 23"/>
                  <p:cNvSpPr/>
                  <p:nvPr/>
                </p:nvSpPr>
                <p:spPr>
                  <a:xfrm>
                    <a:off x="6667491" y="3109546"/>
                    <a:ext cx="78731" cy="8628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360" h="798829">
                        <a:moveTo>
                          <a:pt x="0" y="798830"/>
                        </a:moveTo>
                        <a:lnTo>
                          <a:pt x="86258" y="798830"/>
                        </a:lnTo>
                        <a:lnTo>
                          <a:pt x="86258" y="0"/>
                        </a:lnTo>
                        <a:lnTo>
                          <a:pt x="0" y="0"/>
                        </a:lnTo>
                        <a:lnTo>
                          <a:pt x="0" y="798830"/>
                        </a:lnTo>
                        <a:close/>
                      </a:path>
                    </a:pathLst>
                  </a:custGeom>
                  <a:solidFill>
                    <a:srgbClr val="009900"/>
                  </a:solidFill>
                </p:spPr>
                <p:txBody>
                  <a:bodyPr wrap="square" lIns="0" tIns="0" rIns="0" bIns="0" rtlCol="0"/>
                  <a:lstStyle/>
                  <a:p>
                    <a:pPr defTabSz="800960">
                      <a:defRPr/>
                    </a:pPr>
                    <a:endParaRPr sz="1400" kern="0" dirty="0">
                      <a:solidFill>
                        <a:srgbClr val="333333"/>
                      </a:solidFill>
                      <a:latin typeface="EYInterstate"/>
                    </a:endParaRPr>
                  </a:p>
                </p:txBody>
              </p:sp>
              <p:sp>
                <p:nvSpPr>
                  <p:cNvPr id="104" name="object 24"/>
                  <p:cNvSpPr/>
                  <p:nvPr/>
                </p:nvSpPr>
                <p:spPr>
                  <a:xfrm>
                    <a:off x="6667490" y="3032728"/>
                    <a:ext cx="209565" cy="768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869" h="71120">
                        <a:moveTo>
                          <a:pt x="0" y="71120"/>
                        </a:moveTo>
                        <a:lnTo>
                          <a:pt x="229806" y="71120"/>
                        </a:lnTo>
                        <a:lnTo>
                          <a:pt x="229806" y="0"/>
                        </a:lnTo>
                        <a:lnTo>
                          <a:pt x="0" y="0"/>
                        </a:lnTo>
                        <a:lnTo>
                          <a:pt x="0" y="71120"/>
                        </a:lnTo>
                        <a:close/>
                      </a:path>
                    </a:pathLst>
                  </a:custGeom>
                  <a:solidFill>
                    <a:srgbClr val="009900"/>
                  </a:solidFill>
                </p:spPr>
                <p:txBody>
                  <a:bodyPr wrap="square" lIns="0" tIns="0" rIns="0" bIns="0" rtlCol="0"/>
                  <a:lstStyle/>
                  <a:p>
                    <a:pPr defTabSz="800960">
                      <a:defRPr/>
                    </a:pPr>
                    <a:endParaRPr sz="1400" kern="0" dirty="0">
                      <a:solidFill>
                        <a:srgbClr val="333333"/>
                      </a:solidFill>
                      <a:latin typeface="EYInterstate"/>
                    </a:endParaRPr>
                  </a:p>
                </p:txBody>
              </p:sp>
            </p:grpSp>
            <p:grpSp>
              <p:nvGrpSpPr>
                <p:cNvPr id="3" name="Group 2"/>
                <p:cNvGrpSpPr/>
                <p:nvPr/>
              </p:nvGrpSpPr>
              <p:grpSpPr>
                <a:xfrm>
                  <a:off x="7530820" y="3049286"/>
                  <a:ext cx="209602" cy="1016487"/>
                  <a:chOff x="7343587" y="3032297"/>
                  <a:chExt cx="209602" cy="1016487"/>
                </a:xfrm>
              </p:grpSpPr>
              <p:sp>
                <p:nvSpPr>
                  <p:cNvPr id="108" name="object 25"/>
                  <p:cNvSpPr/>
                  <p:nvPr/>
                </p:nvSpPr>
                <p:spPr>
                  <a:xfrm>
                    <a:off x="7343587" y="3971964"/>
                    <a:ext cx="209565" cy="768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870" h="71120">
                        <a:moveTo>
                          <a:pt x="0" y="71120"/>
                        </a:moveTo>
                        <a:lnTo>
                          <a:pt x="229806" y="71120"/>
                        </a:lnTo>
                        <a:lnTo>
                          <a:pt x="229806" y="0"/>
                        </a:lnTo>
                        <a:lnTo>
                          <a:pt x="0" y="0"/>
                        </a:lnTo>
                        <a:lnTo>
                          <a:pt x="0" y="71120"/>
                        </a:lnTo>
                        <a:close/>
                      </a:path>
                    </a:pathLst>
                  </a:custGeom>
                  <a:solidFill>
                    <a:srgbClr val="009900"/>
                  </a:solidFill>
                </p:spPr>
                <p:txBody>
                  <a:bodyPr wrap="square" lIns="0" tIns="0" rIns="0" bIns="0" rtlCol="0"/>
                  <a:lstStyle/>
                  <a:p>
                    <a:pPr defTabSz="800960">
                      <a:defRPr/>
                    </a:pPr>
                    <a:endParaRPr sz="1400" kern="0" dirty="0">
                      <a:solidFill>
                        <a:srgbClr val="333333"/>
                      </a:solidFill>
                      <a:latin typeface="EYInterstate"/>
                    </a:endParaRPr>
                  </a:p>
                </p:txBody>
              </p:sp>
              <p:sp>
                <p:nvSpPr>
                  <p:cNvPr id="109" name="object 26"/>
                  <p:cNvSpPr/>
                  <p:nvPr/>
                </p:nvSpPr>
                <p:spPr>
                  <a:xfrm>
                    <a:off x="7474458" y="3109117"/>
                    <a:ext cx="78731" cy="8628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360" h="798829">
                        <a:moveTo>
                          <a:pt x="0" y="798829"/>
                        </a:moveTo>
                        <a:lnTo>
                          <a:pt x="86258" y="798829"/>
                        </a:lnTo>
                        <a:lnTo>
                          <a:pt x="86258" y="0"/>
                        </a:lnTo>
                        <a:lnTo>
                          <a:pt x="0" y="0"/>
                        </a:lnTo>
                        <a:lnTo>
                          <a:pt x="0" y="798829"/>
                        </a:lnTo>
                        <a:close/>
                      </a:path>
                    </a:pathLst>
                  </a:custGeom>
                  <a:solidFill>
                    <a:srgbClr val="009900"/>
                  </a:solidFill>
                </p:spPr>
                <p:txBody>
                  <a:bodyPr wrap="square" lIns="0" tIns="0" rIns="0" bIns="0" rtlCol="0"/>
                  <a:lstStyle/>
                  <a:p>
                    <a:pPr defTabSz="800960">
                      <a:defRPr/>
                    </a:pPr>
                    <a:endParaRPr sz="1400" kern="0" dirty="0">
                      <a:solidFill>
                        <a:srgbClr val="333333"/>
                      </a:solidFill>
                      <a:latin typeface="EYInterstate"/>
                    </a:endParaRPr>
                  </a:p>
                </p:txBody>
              </p:sp>
              <p:sp>
                <p:nvSpPr>
                  <p:cNvPr id="110" name="object 27"/>
                  <p:cNvSpPr/>
                  <p:nvPr/>
                </p:nvSpPr>
                <p:spPr>
                  <a:xfrm>
                    <a:off x="7343587" y="3032297"/>
                    <a:ext cx="209565" cy="768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870" h="71120">
                        <a:moveTo>
                          <a:pt x="0" y="71120"/>
                        </a:moveTo>
                        <a:lnTo>
                          <a:pt x="229806" y="71120"/>
                        </a:lnTo>
                        <a:lnTo>
                          <a:pt x="229806" y="0"/>
                        </a:lnTo>
                        <a:lnTo>
                          <a:pt x="0" y="0"/>
                        </a:lnTo>
                        <a:lnTo>
                          <a:pt x="0" y="71120"/>
                        </a:lnTo>
                        <a:close/>
                      </a:path>
                    </a:pathLst>
                  </a:custGeom>
                  <a:solidFill>
                    <a:srgbClr val="009900"/>
                  </a:solidFill>
                </p:spPr>
                <p:txBody>
                  <a:bodyPr wrap="square" lIns="0" tIns="0" rIns="0" bIns="0" rtlCol="0"/>
                  <a:lstStyle/>
                  <a:p>
                    <a:pPr defTabSz="800960">
                      <a:defRPr/>
                    </a:pPr>
                    <a:endParaRPr sz="1400" kern="0" dirty="0">
                      <a:solidFill>
                        <a:srgbClr val="333333"/>
                      </a:solidFill>
                      <a:latin typeface="EYInterstate"/>
                    </a:endParaRPr>
                  </a:p>
                </p:txBody>
              </p:sp>
            </p:grpSp>
            <p:grpSp>
              <p:nvGrpSpPr>
                <p:cNvPr id="111" name="Group 110"/>
                <p:cNvGrpSpPr/>
                <p:nvPr/>
              </p:nvGrpSpPr>
              <p:grpSpPr>
                <a:xfrm>
                  <a:off x="7032207" y="3354649"/>
                  <a:ext cx="483253" cy="469787"/>
                  <a:chOff x="6442950" y="3788350"/>
                  <a:chExt cx="481078" cy="394729"/>
                </a:xfrm>
                <a:solidFill>
                  <a:srgbClr val="003399"/>
                </a:solidFill>
              </p:grpSpPr>
              <p:sp>
                <p:nvSpPr>
                  <p:cNvPr id="112" name="object 39"/>
                  <p:cNvSpPr/>
                  <p:nvPr/>
                </p:nvSpPr>
                <p:spPr>
                  <a:xfrm>
                    <a:off x="6513206" y="3852228"/>
                    <a:ext cx="153874" cy="76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14" h="107314">
                        <a:moveTo>
                          <a:pt x="26568" y="0"/>
                        </a:moveTo>
                        <a:lnTo>
                          <a:pt x="22936" y="0"/>
                        </a:lnTo>
                        <a:lnTo>
                          <a:pt x="0" y="22936"/>
                        </a:lnTo>
                        <a:lnTo>
                          <a:pt x="0" y="26568"/>
                        </a:lnTo>
                        <a:lnTo>
                          <a:pt x="27025" y="53593"/>
                        </a:lnTo>
                        <a:lnTo>
                          <a:pt x="0" y="80619"/>
                        </a:lnTo>
                        <a:lnTo>
                          <a:pt x="0" y="84251"/>
                        </a:lnTo>
                        <a:lnTo>
                          <a:pt x="22936" y="107187"/>
                        </a:lnTo>
                        <a:lnTo>
                          <a:pt x="26568" y="107187"/>
                        </a:lnTo>
                        <a:lnTo>
                          <a:pt x="53594" y="80162"/>
                        </a:lnTo>
                        <a:lnTo>
                          <a:pt x="106730" y="80162"/>
                        </a:lnTo>
                        <a:lnTo>
                          <a:pt x="80162" y="53593"/>
                        </a:lnTo>
                        <a:lnTo>
                          <a:pt x="106730" y="27025"/>
                        </a:lnTo>
                        <a:lnTo>
                          <a:pt x="53594" y="27025"/>
                        </a:lnTo>
                        <a:lnTo>
                          <a:pt x="26568" y="0"/>
                        </a:lnTo>
                        <a:close/>
                      </a:path>
                      <a:path w="107314" h="107314">
                        <a:moveTo>
                          <a:pt x="106730" y="80162"/>
                        </a:moveTo>
                        <a:lnTo>
                          <a:pt x="53594" y="80162"/>
                        </a:lnTo>
                        <a:lnTo>
                          <a:pt x="80619" y="107187"/>
                        </a:lnTo>
                        <a:lnTo>
                          <a:pt x="84251" y="107187"/>
                        </a:lnTo>
                        <a:lnTo>
                          <a:pt x="107188" y="84251"/>
                        </a:lnTo>
                        <a:lnTo>
                          <a:pt x="107188" y="80619"/>
                        </a:lnTo>
                        <a:lnTo>
                          <a:pt x="106730" y="80162"/>
                        </a:lnTo>
                        <a:close/>
                      </a:path>
                      <a:path w="107314" h="107314">
                        <a:moveTo>
                          <a:pt x="84251" y="0"/>
                        </a:moveTo>
                        <a:lnTo>
                          <a:pt x="80619" y="0"/>
                        </a:lnTo>
                        <a:lnTo>
                          <a:pt x="53594" y="27025"/>
                        </a:lnTo>
                        <a:lnTo>
                          <a:pt x="106730" y="27025"/>
                        </a:lnTo>
                        <a:lnTo>
                          <a:pt x="107188" y="26568"/>
                        </a:lnTo>
                        <a:lnTo>
                          <a:pt x="107188" y="22936"/>
                        </a:lnTo>
                        <a:lnTo>
                          <a:pt x="84251" y="0"/>
                        </a:lnTo>
                        <a:close/>
                      </a:path>
                    </a:pathLst>
                  </a:custGeom>
                  <a:solidFill>
                    <a:srgbClr val="009900"/>
                  </a:solidFill>
                </p:spPr>
                <p:txBody>
                  <a:bodyPr wrap="square" lIns="0" tIns="0" rIns="0" bIns="0" rtlCol="0"/>
                  <a:lstStyle/>
                  <a:p>
                    <a:pPr defTabSz="800960">
                      <a:defRPr/>
                    </a:pPr>
                    <a:endParaRPr sz="1400" kern="0" dirty="0">
                      <a:solidFill>
                        <a:srgbClr val="333333"/>
                      </a:solidFill>
                      <a:latin typeface="EYInterstate"/>
                    </a:endParaRPr>
                  </a:p>
                </p:txBody>
              </p:sp>
              <p:sp>
                <p:nvSpPr>
                  <p:cNvPr id="113" name="object 40"/>
                  <p:cNvSpPr/>
                  <p:nvPr/>
                </p:nvSpPr>
                <p:spPr>
                  <a:xfrm>
                    <a:off x="6719320" y="3987859"/>
                    <a:ext cx="153874" cy="76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14" h="107314">
                        <a:moveTo>
                          <a:pt x="26568" y="0"/>
                        </a:moveTo>
                        <a:lnTo>
                          <a:pt x="22936" y="0"/>
                        </a:lnTo>
                        <a:lnTo>
                          <a:pt x="0" y="22936"/>
                        </a:lnTo>
                        <a:lnTo>
                          <a:pt x="0" y="26568"/>
                        </a:lnTo>
                        <a:lnTo>
                          <a:pt x="27025" y="53594"/>
                        </a:lnTo>
                        <a:lnTo>
                          <a:pt x="0" y="80619"/>
                        </a:lnTo>
                        <a:lnTo>
                          <a:pt x="0" y="84251"/>
                        </a:lnTo>
                        <a:lnTo>
                          <a:pt x="22936" y="107188"/>
                        </a:lnTo>
                        <a:lnTo>
                          <a:pt x="26568" y="107188"/>
                        </a:lnTo>
                        <a:lnTo>
                          <a:pt x="53594" y="80162"/>
                        </a:lnTo>
                        <a:lnTo>
                          <a:pt x="106731" y="80162"/>
                        </a:lnTo>
                        <a:lnTo>
                          <a:pt x="80213" y="53594"/>
                        </a:lnTo>
                        <a:lnTo>
                          <a:pt x="106781" y="27025"/>
                        </a:lnTo>
                        <a:lnTo>
                          <a:pt x="53644" y="27025"/>
                        </a:lnTo>
                        <a:lnTo>
                          <a:pt x="28867" y="2247"/>
                        </a:lnTo>
                        <a:lnTo>
                          <a:pt x="26568" y="0"/>
                        </a:lnTo>
                        <a:close/>
                      </a:path>
                      <a:path w="107314" h="107314">
                        <a:moveTo>
                          <a:pt x="106731" y="80162"/>
                        </a:moveTo>
                        <a:lnTo>
                          <a:pt x="53594" y="80162"/>
                        </a:lnTo>
                        <a:lnTo>
                          <a:pt x="80619" y="107188"/>
                        </a:lnTo>
                        <a:lnTo>
                          <a:pt x="84251" y="107188"/>
                        </a:lnTo>
                        <a:lnTo>
                          <a:pt x="107188" y="84251"/>
                        </a:lnTo>
                        <a:lnTo>
                          <a:pt x="107188" y="80619"/>
                        </a:lnTo>
                        <a:lnTo>
                          <a:pt x="106731" y="80162"/>
                        </a:lnTo>
                        <a:close/>
                      </a:path>
                      <a:path w="107314" h="107314">
                        <a:moveTo>
                          <a:pt x="84289" y="0"/>
                        </a:moveTo>
                        <a:lnTo>
                          <a:pt x="80670" y="0"/>
                        </a:lnTo>
                        <a:lnTo>
                          <a:pt x="53644" y="27025"/>
                        </a:lnTo>
                        <a:lnTo>
                          <a:pt x="106781" y="27025"/>
                        </a:lnTo>
                        <a:lnTo>
                          <a:pt x="107238" y="26568"/>
                        </a:lnTo>
                        <a:lnTo>
                          <a:pt x="107238" y="22936"/>
                        </a:lnTo>
                        <a:lnTo>
                          <a:pt x="84289" y="0"/>
                        </a:lnTo>
                        <a:close/>
                      </a:path>
                    </a:pathLst>
                  </a:custGeom>
                  <a:solidFill>
                    <a:srgbClr val="009900"/>
                  </a:solidFill>
                </p:spPr>
                <p:txBody>
                  <a:bodyPr wrap="square" lIns="0" tIns="0" rIns="0" bIns="0" rtlCol="0"/>
                  <a:lstStyle/>
                  <a:p>
                    <a:pPr defTabSz="800960">
                      <a:defRPr/>
                    </a:pPr>
                    <a:endParaRPr sz="1400" kern="0" dirty="0">
                      <a:solidFill>
                        <a:srgbClr val="333333"/>
                      </a:solidFill>
                      <a:latin typeface="EYInterstate"/>
                    </a:endParaRPr>
                  </a:p>
                </p:txBody>
              </p:sp>
              <p:sp>
                <p:nvSpPr>
                  <p:cNvPr id="114" name="object 41"/>
                  <p:cNvSpPr/>
                  <p:nvPr/>
                </p:nvSpPr>
                <p:spPr>
                  <a:xfrm>
                    <a:off x="6554770" y="4096983"/>
                    <a:ext cx="173907" cy="860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285" h="120650">
                        <a:moveTo>
                          <a:pt x="58609" y="0"/>
                        </a:moveTo>
                        <a:lnTo>
                          <a:pt x="21716" y="14453"/>
                        </a:lnTo>
                        <a:lnTo>
                          <a:pt x="1435" y="50929"/>
                        </a:lnTo>
                        <a:lnTo>
                          <a:pt x="0" y="66847"/>
                        </a:lnTo>
                        <a:lnTo>
                          <a:pt x="2745" y="79523"/>
                        </a:lnTo>
                        <a:lnTo>
                          <a:pt x="26777" y="109407"/>
                        </a:lnTo>
                        <a:lnTo>
                          <a:pt x="71543" y="120449"/>
                        </a:lnTo>
                        <a:lnTo>
                          <a:pt x="85028" y="116281"/>
                        </a:lnTo>
                        <a:lnTo>
                          <a:pt x="114597" y="88272"/>
                        </a:lnTo>
                        <a:lnTo>
                          <a:pt x="121192" y="60716"/>
                        </a:lnTo>
                        <a:lnTo>
                          <a:pt x="119925" y="48331"/>
                        </a:lnTo>
                        <a:lnTo>
                          <a:pt x="98702" y="13802"/>
                        </a:lnTo>
                        <a:lnTo>
                          <a:pt x="58609" y="0"/>
                        </a:lnTo>
                        <a:close/>
                      </a:path>
                    </a:pathLst>
                  </a:custGeom>
                  <a:solidFill>
                    <a:srgbClr val="009900"/>
                  </a:solidFill>
                </p:spPr>
                <p:txBody>
                  <a:bodyPr wrap="square" lIns="0" tIns="0" rIns="0" bIns="0" rtlCol="0"/>
                  <a:lstStyle/>
                  <a:p>
                    <a:pPr defTabSz="800960">
                      <a:defRPr/>
                    </a:pPr>
                    <a:endParaRPr sz="1400" kern="0" dirty="0">
                      <a:solidFill>
                        <a:srgbClr val="333333"/>
                      </a:solidFill>
                      <a:latin typeface="EYInterstate"/>
                    </a:endParaRPr>
                  </a:p>
                </p:txBody>
              </p:sp>
              <p:sp>
                <p:nvSpPr>
                  <p:cNvPr id="115" name="object 42"/>
                  <p:cNvSpPr/>
                  <p:nvPr/>
                </p:nvSpPr>
                <p:spPr>
                  <a:xfrm>
                    <a:off x="6750121" y="3788350"/>
                    <a:ext cx="173907" cy="860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285" h="120650">
                        <a:moveTo>
                          <a:pt x="58609" y="0"/>
                        </a:moveTo>
                        <a:lnTo>
                          <a:pt x="21716" y="14453"/>
                        </a:lnTo>
                        <a:lnTo>
                          <a:pt x="1435" y="50929"/>
                        </a:lnTo>
                        <a:lnTo>
                          <a:pt x="0" y="66847"/>
                        </a:lnTo>
                        <a:lnTo>
                          <a:pt x="2745" y="79523"/>
                        </a:lnTo>
                        <a:lnTo>
                          <a:pt x="26777" y="109407"/>
                        </a:lnTo>
                        <a:lnTo>
                          <a:pt x="71543" y="120449"/>
                        </a:lnTo>
                        <a:lnTo>
                          <a:pt x="85028" y="116281"/>
                        </a:lnTo>
                        <a:lnTo>
                          <a:pt x="114597" y="88272"/>
                        </a:lnTo>
                        <a:lnTo>
                          <a:pt x="121192" y="60716"/>
                        </a:lnTo>
                        <a:lnTo>
                          <a:pt x="119925" y="48331"/>
                        </a:lnTo>
                        <a:lnTo>
                          <a:pt x="98702" y="13802"/>
                        </a:lnTo>
                        <a:lnTo>
                          <a:pt x="58609" y="0"/>
                        </a:lnTo>
                        <a:close/>
                      </a:path>
                    </a:pathLst>
                  </a:custGeom>
                  <a:solidFill>
                    <a:srgbClr val="009900"/>
                  </a:solidFill>
                </p:spPr>
                <p:txBody>
                  <a:bodyPr wrap="square" lIns="0" tIns="0" rIns="0" bIns="0" rtlCol="0"/>
                  <a:lstStyle/>
                  <a:p>
                    <a:pPr defTabSz="800960">
                      <a:defRPr/>
                    </a:pPr>
                    <a:endParaRPr sz="1400" kern="0" dirty="0">
                      <a:solidFill>
                        <a:srgbClr val="333333"/>
                      </a:solidFill>
                      <a:latin typeface="EYInterstate"/>
                    </a:endParaRPr>
                  </a:p>
                </p:txBody>
              </p:sp>
              <p:sp>
                <p:nvSpPr>
                  <p:cNvPr id="116" name="object 43"/>
                  <p:cNvSpPr/>
                  <p:nvPr/>
                </p:nvSpPr>
                <p:spPr>
                  <a:xfrm>
                    <a:off x="6597153" y="3899681"/>
                    <a:ext cx="208505" cy="1563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5414" h="219075">
                        <a:moveTo>
                          <a:pt x="143675" y="0"/>
                        </a:moveTo>
                        <a:lnTo>
                          <a:pt x="100761" y="6642"/>
                        </a:lnTo>
                        <a:lnTo>
                          <a:pt x="110312" y="18554"/>
                        </a:lnTo>
                        <a:lnTo>
                          <a:pt x="100725" y="27334"/>
                        </a:lnTo>
                        <a:lnTo>
                          <a:pt x="74200" y="55131"/>
                        </a:lnTo>
                        <a:lnTo>
                          <a:pt x="45033" y="94186"/>
                        </a:lnTo>
                        <a:lnTo>
                          <a:pt x="26219" y="127495"/>
                        </a:lnTo>
                        <a:lnTo>
                          <a:pt x="7176" y="177751"/>
                        </a:lnTo>
                        <a:lnTo>
                          <a:pt x="0" y="214642"/>
                        </a:lnTo>
                        <a:lnTo>
                          <a:pt x="3175" y="218325"/>
                        </a:lnTo>
                        <a:lnTo>
                          <a:pt x="7366" y="218630"/>
                        </a:lnTo>
                        <a:lnTo>
                          <a:pt x="11912" y="218630"/>
                        </a:lnTo>
                        <a:lnTo>
                          <a:pt x="15278" y="215557"/>
                        </a:lnTo>
                        <a:lnTo>
                          <a:pt x="15532" y="211531"/>
                        </a:lnTo>
                        <a:lnTo>
                          <a:pt x="15885" y="208344"/>
                        </a:lnTo>
                        <a:lnTo>
                          <a:pt x="25364" y="169453"/>
                        </a:lnTo>
                        <a:lnTo>
                          <a:pt x="43338" y="128245"/>
                        </a:lnTo>
                        <a:lnTo>
                          <a:pt x="68291" y="87486"/>
                        </a:lnTo>
                        <a:lnTo>
                          <a:pt x="92900" y="57191"/>
                        </a:lnTo>
                        <a:lnTo>
                          <a:pt x="118267" y="31890"/>
                        </a:lnTo>
                        <a:lnTo>
                          <a:pt x="133395" y="31890"/>
                        </a:lnTo>
                        <a:lnTo>
                          <a:pt x="144081" y="4394"/>
                        </a:lnTo>
                        <a:lnTo>
                          <a:pt x="145110" y="1790"/>
                        </a:lnTo>
                        <a:lnTo>
                          <a:pt x="143675" y="0"/>
                        </a:lnTo>
                        <a:close/>
                      </a:path>
                      <a:path w="145414" h="219075">
                        <a:moveTo>
                          <a:pt x="133395" y="31890"/>
                        </a:moveTo>
                        <a:lnTo>
                          <a:pt x="118267" y="31890"/>
                        </a:lnTo>
                        <a:lnTo>
                          <a:pt x="129324" y="42367"/>
                        </a:lnTo>
                        <a:lnTo>
                          <a:pt x="133395" y="31890"/>
                        </a:lnTo>
                        <a:close/>
                      </a:path>
                    </a:pathLst>
                  </a:custGeom>
                  <a:solidFill>
                    <a:srgbClr val="009900"/>
                  </a:solidFill>
                </p:spPr>
                <p:txBody>
                  <a:bodyPr wrap="square" lIns="0" tIns="0" rIns="0" bIns="0" rtlCol="0"/>
                  <a:lstStyle/>
                  <a:p>
                    <a:pPr defTabSz="800960">
                      <a:defRPr/>
                    </a:pPr>
                    <a:endParaRPr sz="1400" kern="0" dirty="0">
                      <a:solidFill>
                        <a:srgbClr val="333333"/>
                      </a:solidFill>
                      <a:latin typeface="EYInterstate"/>
                    </a:endParaRPr>
                  </a:p>
                </p:txBody>
              </p:sp>
              <p:sp>
                <p:nvSpPr>
                  <p:cNvPr id="117" name="object 44"/>
                  <p:cNvSpPr/>
                  <p:nvPr/>
                </p:nvSpPr>
                <p:spPr>
                  <a:xfrm>
                    <a:off x="6442950" y="3816894"/>
                    <a:ext cx="174817" cy="2664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920" h="373379">
                        <a:moveTo>
                          <a:pt x="49525" y="0"/>
                        </a:moveTo>
                        <a:lnTo>
                          <a:pt x="47176" y="1524"/>
                        </a:lnTo>
                        <a:lnTo>
                          <a:pt x="13153" y="23964"/>
                        </a:lnTo>
                        <a:lnTo>
                          <a:pt x="26843" y="30810"/>
                        </a:lnTo>
                        <a:lnTo>
                          <a:pt x="21654" y="43338"/>
                        </a:lnTo>
                        <a:lnTo>
                          <a:pt x="9416" y="80805"/>
                        </a:lnTo>
                        <a:lnTo>
                          <a:pt x="899" y="130310"/>
                        </a:lnTo>
                        <a:lnTo>
                          <a:pt x="0" y="154786"/>
                        </a:lnTo>
                        <a:lnTo>
                          <a:pt x="392" y="166939"/>
                        </a:lnTo>
                        <a:lnTo>
                          <a:pt x="5731" y="206758"/>
                        </a:lnTo>
                        <a:lnTo>
                          <a:pt x="16357" y="243439"/>
                        </a:lnTo>
                        <a:lnTo>
                          <a:pt x="37191" y="286491"/>
                        </a:lnTo>
                        <a:lnTo>
                          <a:pt x="58702" y="318784"/>
                        </a:lnTo>
                        <a:lnTo>
                          <a:pt x="87155" y="352470"/>
                        </a:lnTo>
                        <a:lnTo>
                          <a:pt x="111044" y="373126"/>
                        </a:lnTo>
                        <a:lnTo>
                          <a:pt x="114930" y="373126"/>
                        </a:lnTo>
                        <a:lnTo>
                          <a:pt x="117216" y="372046"/>
                        </a:lnTo>
                        <a:lnTo>
                          <a:pt x="121306" y="366687"/>
                        </a:lnTo>
                        <a:lnTo>
                          <a:pt x="120645" y="361886"/>
                        </a:lnTo>
                        <a:lnTo>
                          <a:pt x="117280" y="359321"/>
                        </a:lnTo>
                        <a:lnTo>
                          <a:pt x="115676" y="358052"/>
                        </a:lnTo>
                        <a:lnTo>
                          <a:pt x="87354" y="330658"/>
                        </a:lnTo>
                        <a:lnTo>
                          <a:pt x="55484" y="288378"/>
                        </a:lnTo>
                        <a:lnTo>
                          <a:pt x="35195" y="246749"/>
                        </a:lnTo>
                        <a:lnTo>
                          <a:pt x="20161" y="199897"/>
                        </a:lnTo>
                        <a:lnTo>
                          <a:pt x="15934" y="151214"/>
                        </a:lnTo>
                        <a:lnTo>
                          <a:pt x="16363" y="138172"/>
                        </a:lnTo>
                        <a:lnTo>
                          <a:pt x="23440" y="88697"/>
                        </a:lnTo>
                        <a:lnTo>
                          <a:pt x="38884" y="41692"/>
                        </a:lnTo>
                        <a:lnTo>
                          <a:pt x="54004" y="41692"/>
                        </a:lnTo>
                        <a:lnTo>
                          <a:pt x="51723" y="3835"/>
                        </a:lnTo>
                        <a:lnTo>
                          <a:pt x="51570" y="1016"/>
                        </a:lnTo>
                        <a:lnTo>
                          <a:pt x="49525" y="0"/>
                        </a:lnTo>
                        <a:close/>
                      </a:path>
                      <a:path w="121920" h="373379">
                        <a:moveTo>
                          <a:pt x="54004" y="41692"/>
                        </a:moveTo>
                        <a:lnTo>
                          <a:pt x="38884" y="41692"/>
                        </a:lnTo>
                        <a:lnTo>
                          <a:pt x="54174" y="44500"/>
                        </a:lnTo>
                        <a:lnTo>
                          <a:pt x="54004" y="41692"/>
                        </a:lnTo>
                        <a:close/>
                      </a:path>
                    </a:pathLst>
                  </a:custGeom>
                  <a:solidFill>
                    <a:srgbClr val="009900"/>
                  </a:solidFill>
                </p:spPr>
                <p:txBody>
                  <a:bodyPr wrap="square" lIns="0" tIns="0" rIns="0" bIns="0" rtlCol="0"/>
                  <a:lstStyle/>
                  <a:p>
                    <a:pPr defTabSz="800960">
                      <a:defRPr/>
                    </a:pPr>
                    <a:endParaRPr sz="1400" kern="0" dirty="0">
                      <a:solidFill>
                        <a:srgbClr val="333333"/>
                      </a:solidFill>
                      <a:latin typeface="EYInterstate"/>
                    </a:endParaRPr>
                  </a:p>
                </p:txBody>
              </p:sp>
            </p:grpSp>
          </p:grpSp>
          <p:sp>
            <p:nvSpPr>
              <p:cNvPr id="7" name="Rectangle 6"/>
              <p:cNvSpPr/>
              <p:nvPr/>
            </p:nvSpPr>
            <p:spPr>
              <a:xfrm>
                <a:off x="5767442" y="4389627"/>
                <a:ext cx="3273779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0098" defTabSz="801059"/>
                <a:r>
                  <a:rPr lang="fr-FR" b="1" spc="-16" dirty="0">
                    <a:solidFill>
                      <a:srgbClr val="009900"/>
                    </a:solidFill>
                    <a:latin typeface="EYInterstate"/>
                    <a:cs typeface="EYInterstate"/>
                  </a:rPr>
                  <a:t>Un déploiement national</a:t>
                </a:r>
              </a:p>
            </p:txBody>
          </p:sp>
        </p:grpSp>
      </p:grpSp>
      <p:sp>
        <p:nvSpPr>
          <p:cNvPr id="43" name="Rectangle 42"/>
          <p:cNvSpPr/>
          <p:nvPr/>
        </p:nvSpPr>
        <p:spPr>
          <a:xfrm>
            <a:off x="1222515" y="1300325"/>
            <a:ext cx="7282468" cy="753549"/>
          </a:xfrm>
          <a:prstGeom prst="rect">
            <a:avLst/>
          </a:prstGeom>
        </p:spPr>
        <p:txBody>
          <a:bodyPr wrap="square" lIns="80095" tIns="40048" rIns="80095" bIns="40048">
            <a:spAutoFit/>
          </a:bodyPr>
          <a:lstStyle/>
          <a:p>
            <a:pPr marL="0" lvl="1" indent="1392" algn="just" defTabSz="902471" eaLnBrk="0" fontAlgn="base" hangingPunct="0">
              <a:spcBef>
                <a:spcPts val="1578"/>
              </a:spcBef>
              <a:spcAft>
                <a:spcPct val="0"/>
              </a:spcAft>
              <a:buClr>
                <a:srgbClr val="002060"/>
              </a:buClr>
              <a:buSzPct val="100000"/>
            </a:pPr>
            <a:r>
              <a:rPr lang="fr-FR" sz="1400" b="1" kern="0" dirty="0">
                <a:solidFill>
                  <a:srgbClr val="002060"/>
                </a:solidFill>
                <a:cs typeface="Calibri" panose="020F0502020204030204" pitchFamily="34" charset="0"/>
              </a:rPr>
              <a:t>Le déploiement national du DMP repose sur une première étape pilote avec 9 caisses de présérie, qui permet de dégager les bonnes pratiques nécessaires à la préparation et à la réussite d’un déploiement national</a:t>
            </a:r>
          </a:p>
        </p:txBody>
      </p:sp>
      <p:sp>
        <p:nvSpPr>
          <p:cNvPr id="55" name="Freeform 18"/>
          <p:cNvSpPr>
            <a:spLocks/>
          </p:cNvSpPr>
          <p:nvPr/>
        </p:nvSpPr>
        <p:spPr bwMode="auto">
          <a:xfrm>
            <a:off x="239219" y="1300325"/>
            <a:ext cx="800826" cy="794677"/>
          </a:xfrm>
          <a:custGeom>
            <a:avLst/>
            <a:gdLst>
              <a:gd name="T0" fmla="*/ 1665 w 1809"/>
              <a:gd name="T1" fmla="*/ 1108 h 1857"/>
              <a:gd name="T2" fmla="*/ 1642 w 1809"/>
              <a:gd name="T3" fmla="*/ 1243 h 1857"/>
              <a:gd name="T4" fmla="*/ 1713 w 1809"/>
              <a:gd name="T5" fmla="*/ 1323 h 1857"/>
              <a:gd name="T6" fmla="*/ 1793 w 1809"/>
              <a:gd name="T7" fmla="*/ 1442 h 1857"/>
              <a:gd name="T8" fmla="*/ 1649 w 1809"/>
              <a:gd name="T9" fmla="*/ 1665 h 1857"/>
              <a:gd name="T10" fmla="*/ 1482 w 1809"/>
              <a:gd name="T11" fmla="*/ 1626 h 1857"/>
              <a:gd name="T12" fmla="*/ 1458 w 1809"/>
              <a:gd name="T13" fmla="*/ 1610 h 1857"/>
              <a:gd name="T14" fmla="*/ 1371 w 1809"/>
              <a:gd name="T15" fmla="*/ 1642 h 1857"/>
              <a:gd name="T16" fmla="*/ 1299 w 1809"/>
              <a:gd name="T17" fmla="*/ 1610 h 1857"/>
              <a:gd name="T18" fmla="*/ 1124 w 1809"/>
              <a:gd name="T19" fmla="*/ 1697 h 1857"/>
              <a:gd name="T20" fmla="*/ 1044 w 1809"/>
              <a:gd name="T21" fmla="*/ 1857 h 1857"/>
              <a:gd name="T22" fmla="*/ 757 w 1809"/>
              <a:gd name="T23" fmla="*/ 1777 h 1857"/>
              <a:gd name="T24" fmla="*/ 422 w 1809"/>
              <a:gd name="T25" fmla="*/ 1673 h 1857"/>
              <a:gd name="T26" fmla="*/ 398 w 1809"/>
              <a:gd name="T27" fmla="*/ 1642 h 1857"/>
              <a:gd name="T28" fmla="*/ 430 w 1809"/>
              <a:gd name="T29" fmla="*/ 1506 h 1857"/>
              <a:gd name="T30" fmla="*/ 454 w 1809"/>
              <a:gd name="T31" fmla="*/ 1339 h 1857"/>
              <a:gd name="T32" fmla="*/ 494 w 1809"/>
              <a:gd name="T33" fmla="*/ 1171 h 1857"/>
              <a:gd name="T34" fmla="*/ 478 w 1809"/>
              <a:gd name="T35" fmla="*/ 1147 h 1857"/>
              <a:gd name="T36" fmla="*/ 494 w 1809"/>
              <a:gd name="T37" fmla="*/ 1004 h 1857"/>
              <a:gd name="T38" fmla="*/ 359 w 1809"/>
              <a:gd name="T39" fmla="*/ 892 h 1857"/>
              <a:gd name="T40" fmla="*/ 295 w 1809"/>
              <a:gd name="T41" fmla="*/ 757 h 1857"/>
              <a:gd name="T42" fmla="*/ 287 w 1809"/>
              <a:gd name="T43" fmla="*/ 717 h 1857"/>
              <a:gd name="T44" fmla="*/ 183 w 1809"/>
              <a:gd name="T45" fmla="*/ 669 h 1857"/>
              <a:gd name="T46" fmla="*/ 40 w 1809"/>
              <a:gd name="T47" fmla="*/ 645 h 1857"/>
              <a:gd name="T48" fmla="*/ 64 w 1809"/>
              <a:gd name="T49" fmla="*/ 598 h 1857"/>
              <a:gd name="T50" fmla="*/ 24 w 1809"/>
              <a:gd name="T51" fmla="*/ 550 h 1857"/>
              <a:gd name="T52" fmla="*/ 24 w 1809"/>
              <a:gd name="T53" fmla="*/ 494 h 1857"/>
              <a:gd name="T54" fmla="*/ 151 w 1809"/>
              <a:gd name="T55" fmla="*/ 470 h 1857"/>
              <a:gd name="T56" fmla="*/ 231 w 1809"/>
              <a:gd name="T57" fmla="*/ 438 h 1857"/>
              <a:gd name="T58" fmla="*/ 255 w 1809"/>
              <a:gd name="T59" fmla="*/ 486 h 1857"/>
              <a:gd name="T60" fmla="*/ 351 w 1809"/>
              <a:gd name="T61" fmla="*/ 486 h 1857"/>
              <a:gd name="T62" fmla="*/ 414 w 1809"/>
              <a:gd name="T63" fmla="*/ 502 h 1857"/>
              <a:gd name="T64" fmla="*/ 462 w 1809"/>
              <a:gd name="T65" fmla="*/ 454 h 1857"/>
              <a:gd name="T66" fmla="*/ 462 w 1809"/>
              <a:gd name="T67" fmla="*/ 287 h 1857"/>
              <a:gd name="T68" fmla="*/ 502 w 1809"/>
              <a:gd name="T69" fmla="*/ 311 h 1857"/>
              <a:gd name="T70" fmla="*/ 637 w 1809"/>
              <a:gd name="T71" fmla="*/ 375 h 1857"/>
              <a:gd name="T72" fmla="*/ 725 w 1809"/>
              <a:gd name="T73" fmla="*/ 327 h 1857"/>
              <a:gd name="T74" fmla="*/ 757 w 1809"/>
              <a:gd name="T75" fmla="*/ 255 h 1857"/>
              <a:gd name="T76" fmla="*/ 932 w 1809"/>
              <a:gd name="T77" fmla="*/ 16 h 1857"/>
              <a:gd name="T78" fmla="*/ 1092 w 1809"/>
              <a:gd name="T79" fmla="*/ 64 h 1857"/>
              <a:gd name="T80" fmla="*/ 1163 w 1809"/>
              <a:gd name="T81" fmla="*/ 127 h 1857"/>
              <a:gd name="T82" fmla="*/ 1227 w 1809"/>
              <a:gd name="T83" fmla="*/ 223 h 1857"/>
              <a:gd name="T84" fmla="*/ 1331 w 1809"/>
              <a:gd name="T85" fmla="*/ 215 h 1857"/>
              <a:gd name="T86" fmla="*/ 1466 w 1809"/>
              <a:gd name="T87" fmla="*/ 311 h 1857"/>
              <a:gd name="T88" fmla="*/ 1546 w 1809"/>
              <a:gd name="T89" fmla="*/ 319 h 1857"/>
              <a:gd name="T90" fmla="*/ 1721 w 1809"/>
              <a:gd name="T91" fmla="*/ 398 h 1857"/>
              <a:gd name="T92" fmla="*/ 1753 w 1809"/>
              <a:gd name="T93" fmla="*/ 558 h 1857"/>
              <a:gd name="T94" fmla="*/ 1713 w 1809"/>
              <a:gd name="T95" fmla="*/ 757 h 1857"/>
              <a:gd name="T96" fmla="*/ 1665 w 1809"/>
              <a:gd name="T97" fmla="*/ 781 h 1857"/>
              <a:gd name="T98" fmla="*/ 1546 w 1809"/>
              <a:gd name="T99" fmla="*/ 956 h 1857"/>
              <a:gd name="T100" fmla="*/ 1634 w 1809"/>
              <a:gd name="T101" fmla="*/ 980 h 185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809" h="1857">
                <a:moveTo>
                  <a:pt x="1649" y="1028"/>
                </a:moveTo>
                <a:lnTo>
                  <a:pt x="1689" y="1060"/>
                </a:lnTo>
                <a:lnTo>
                  <a:pt x="1689" y="1076"/>
                </a:lnTo>
                <a:lnTo>
                  <a:pt x="1665" y="1108"/>
                </a:lnTo>
                <a:lnTo>
                  <a:pt x="1665" y="1116"/>
                </a:lnTo>
                <a:lnTo>
                  <a:pt x="1681" y="1132"/>
                </a:lnTo>
                <a:lnTo>
                  <a:pt x="1713" y="1211"/>
                </a:lnTo>
                <a:lnTo>
                  <a:pt x="1642" y="1243"/>
                </a:lnTo>
                <a:lnTo>
                  <a:pt x="1673" y="1299"/>
                </a:lnTo>
                <a:lnTo>
                  <a:pt x="1697" y="1299"/>
                </a:lnTo>
                <a:lnTo>
                  <a:pt x="1713" y="1307"/>
                </a:lnTo>
                <a:lnTo>
                  <a:pt x="1713" y="1323"/>
                </a:lnTo>
                <a:lnTo>
                  <a:pt x="1697" y="1379"/>
                </a:lnTo>
                <a:lnTo>
                  <a:pt x="1689" y="1394"/>
                </a:lnTo>
                <a:lnTo>
                  <a:pt x="1737" y="1434"/>
                </a:lnTo>
                <a:lnTo>
                  <a:pt x="1793" y="1442"/>
                </a:lnTo>
                <a:lnTo>
                  <a:pt x="1809" y="1434"/>
                </a:lnTo>
                <a:lnTo>
                  <a:pt x="1809" y="1522"/>
                </a:lnTo>
                <a:lnTo>
                  <a:pt x="1721" y="1578"/>
                </a:lnTo>
                <a:lnTo>
                  <a:pt x="1649" y="1665"/>
                </a:lnTo>
                <a:lnTo>
                  <a:pt x="1626" y="1697"/>
                </a:lnTo>
                <a:lnTo>
                  <a:pt x="1546" y="1689"/>
                </a:lnTo>
                <a:lnTo>
                  <a:pt x="1482" y="1649"/>
                </a:lnTo>
                <a:lnTo>
                  <a:pt x="1482" y="1626"/>
                </a:lnTo>
                <a:lnTo>
                  <a:pt x="1474" y="1626"/>
                </a:lnTo>
                <a:lnTo>
                  <a:pt x="1458" y="1642"/>
                </a:lnTo>
                <a:lnTo>
                  <a:pt x="1426" y="1634"/>
                </a:lnTo>
                <a:lnTo>
                  <a:pt x="1458" y="1610"/>
                </a:lnTo>
                <a:lnTo>
                  <a:pt x="1434" y="1586"/>
                </a:lnTo>
                <a:lnTo>
                  <a:pt x="1387" y="1610"/>
                </a:lnTo>
                <a:lnTo>
                  <a:pt x="1387" y="1642"/>
                </a:lnTo>
                <a:lnTo>
                  <a:pt x="1371" y="1642"/>
                </a:lnTo>
                <a:lnTo>
                  <a:pt x="1363" y="1586"/>
                </a:lnTo>
                <a:lnTo>
                  <a:pt x="1339" y="1578"/>
                </a:lnTo>
                <a:lnTo>
                  <a:pt x="1331" y="1610"/>
                </a:lnTo>
                <a:lnTo>
                  <a:pt x="1299" y="1610"/>
                </a:lnTo>
                <a:lnTo>
                  <a:pt x="1283" y="1586"/>
                </a:lnTo>
                <a:lnTo>
                  <a:pt x="1171" y="1665"/>
                </a:lnTo>
                <a:lnTo>
                  <a:pt x="1155" y="1665"/>
                </a:lnTo>
                <a:lnTo>
                  <a:pt x="1124" y="1697"/>
                </a:lnTo>
                <a:lnTo>
                  <a:pt x="1108" y="1697"/>
                </a:lnTo>
                <a:lnTo>
                  <a:pt x="1124" y="1729"/>
                </a:lnTo>
                <a:lnTo>
                  <a:pt x="1108" y="1825"/>
                </a:lnTo>
                <a:lnTo>
                  <a:pt x="1044" y="1857"/>
                </a:lnTo>
                <a:lnTo>
                  <a:pt x="988" y="1833"/>
                </a:lnTo>
                <a:lnTo>
                  <a:pt x="972" y="1841"/>
                </a:lnTo>
                <a:lnTo>
                  <a:pt x="757" y="1753"/>
                </a:lnTo>
                <a:lnTo>
                  <a:pt x="757" y="1777"/>
                </a:lnTo>
                <a:lnTo>
                  <a:pt x="566" y="1753"/>
                </a:lnTo>
                <a:lnTo>
                  <a:pt x="454" y="1689"/>
                </a:lnTo>
                <a:lnTo>
                  <a:pt x="422" y="1689"/>
                </a:lnTo>
                <a:lnTo>
                  <a:pt x="422" y="1673"/>
                </a:lnTo>
                <a:lnTo>
                  <a:pt x="438" y="1665"/>
                </a:lnTo>
                <a:lnTo>
                  <a:pt x="430" y="1634"/>
                </a:lnTo>
                <a:lnTo>
                  <a:pt x="406" y="1657"/>
                </a:lnTo>
                <a:lnTo>
                  <a:pt x="398" y="1642"/>
                </a:lnTo>
                <a:lnTo>
                  <a:pt x="382" y="1642"/>
                </a:lnTo>
                <a:lnTo>
                  <a:pt x="375" y="1618"/>
                </a:lnTo>
                <a:lnTo>
                  <a:pt x="406" y="1610"/>
                </a:lnTo>
                <a:lnTo>
                  <a:pt x="430" y="1506"/>
                </a:lnTo>
                <a:lnTo>
                  <a:pt x="462" y="1363"/>
                </a:lnTo>
                <a:lnTo>
                  <a:pt x="494" y="1355"/>
                </a:lnTo>
                <a:lnTo>
                  <a:pt x="470" y="1315"/>
                </a:lnTo>
                <a:lnTo>
                  <a:pt x="454" y="1339"/>
                </a:lnTo>
                <a:lnTo>
                  <a:pt x="462" y="1291"/>
                </a:lnTo>
                <a:lnTo>
                  <a:pt x="470" y="1259"/>
                </a:lnTo>
                <a:lnTo>
                  <a:pt x="478" y="1211"/>
                </a:lnTo>
                <a:lnTo>
                  <a:pt x="494" y="1171"/>
                </a:lnTo>
                <a:lnTo>
                  <a:pt x="518" y="1179"/>
                </a:lnTo>
                <a:lnTo>
                  <a:pt x="550" y="1251"/>
                </a:lnTo>
                <a:lnTo>
                  <a:pt x="534" y="1179"/>
                </a:lnTo>
                <a:lnTo>
                  <a:pt x="478" y="1147"/>
                </a:lnTo>
                <a:lnTo>
                  <a:pt x="462" y="1116"/>
                </a:lnTo>
                <a:lnTo>
                  <a:pt x="478" y="1108"/>
                </a:lnTo>
                <a:lnTo>
                  <a:pt x="494" y="1060"/>
                </a:lnTo>
                <a:lnTo>
                  <a:pt x="494" y="1004"/>
                </a:lnTo>
                <a:lnTo>
                  <a:pt x="478" y="988"/>
                </a:lnTo>
                <a:lnTo>
                  <a:pt x="454" y="988"/>
                </a:lnTo>
                <a:lnTo>
                  <a:pt x="390" y="964"/>
                </a:lnTo>
                <a:lnTo>
                  <a:pt x="359" y="892"/>
                </a:lnTo>
                <a:lnTo>
                  <a:pt x="359" y="869"/>
                </a:lnTo>
                <a:lnTo>
                  <a:pt x="375" y="845"/>
                </a:lnTo>
                <a:lnTo>
                  <a:pt x="295" y="773"/>
                </a:lnTo>
                <a:lnTo>
                  <a:pt x="295" y="757"/>
                </a:lnTo>
                <a:lnTo>
                  <a:pt x="303" y="741"/>
                </a:lnTo>
                <a:lnTo>
                  <a:pt x="255" y="733"/>
                </a:lnTo>
                <a:lnTo>
                  <a:pt x="271" y="725"/>
                </a:lnTo>
                <a:lnTo>
                  <a:pt x="287" y="717"/>
                </a:lnTo>
                <a:lnTo>
                  <a:pt x="287" y="701"/>
                </a:lnTo>
                <a:lnTo>
                  <a:pt x="239" y="717"/>
                </a:lnTo>
                <a:lnTo>
                  <a:pt x="183" y="685"/>
                </a:lnTo>
                <a:lnTo>
                  <a:pt x="183" y="669"/>
                </a:lnTo>
                <a:lnTo>
                  <a:pt x="127" y="669"/>
                </a:lnTo>
                <a:lnTo>
                  <a:pt x="80" y="630"/>
                </a:lnTo>
                <a:lnTo>
                  <a:pt x="64" y="653"/>
                </a:lnTo>
                <a:lnTo>
                  <a:pt x="40" y="645"/>
                </a:lnTo>
                <a:lnTo>
                  <a:pt x="40" y="614"/>
                </a:lnTo>
                <a:lnTo>
                  <a:pt x="8" y="606"/>
                </a:lnTo>
                <a:lnTo>
                  <a:pt x="8" y="598"/>
                </a:lnTo>
                <a:lnTo>
                  <a:pt x="64" y="598"/>
                </a:lnTo>
                <a:lnTo>
                  <a:pt x="72" y="582"/>
                </a:lnTo>
                <a:lnTo>
                  <a:pt x="64" y="574"/>
                </a:lnTo>
                <a:lnTo>
                  <a:pt x="24" y="566"/>
                </a:lnTo>
                <a:lnTo>
                  <a:pt x="24" y="550"/>
                </a:lnTo>
                <a:lnTo>
                  <a:pt x="80" y="558"/>
                </a:lnTo>
                <a:lnTo>
                  <a:pt x="48" y="518"/>
                </a:lnTo>
                <a:lnTo>
                  <a:pt x="0" y="534"/>
                </a:lnTo>
                <a:lnTo>
                  <a:pt x="24" y="494"/>
                </a:lnTo>
                <a:lnTo>
                  <a:pt x="80" y="470"/>
                </a:lnTo>
                <a:lnTo>
                  <a:pt x="127" y="478"/>
                </a:lnTo>
                <a:lnTo>
                  <a:pt x="135" y="462"/>
                </a:lnTo>
                <a:lnTo>
                  <a:pt x="151" y="470"/>
                </a:lnTo>
                <a:lnTo>
                  <a:pt x="167" y="478"/>
                </a:lnTo>
                <a:lnTo>
                  <a:pt x="191" y="430"/>
                </a:lnTo>
                <a:lnTo>
                  <a:pt x="215" y="438"/>
                </a:lnTo>
                <a:lnTo>
                  <a:pt x="231" y="438"/>
                </a:lnTo>
                <a:lnTo>
                  <a:pt x="263" y="446"/>
                </a:lnTo>
                <a:lnTo>
                  <a:pt x="255" y="462"/>
                </a:lnTo>
                <a:lnTo>
                  <a:pt x="279" y="470"/>
                </a:lnTo>
                <a:lnTo>
                  <a:pt x="255" y="486"/>
                </a:lnTo>
                <a:lnTo>
                  <a:pt x="295" y="510"/>
                </a:lnTo>
                <a:lnTo>
                  <a:pt x="295" y="526"/>
                </a:lnTo>
                <a:lnTo>
                  <a:pt x="311" y="526"/>
                </a:lnTo>
                <a:lnTo>
                  <a:pt x="351" y="486"/>
                </a:lnTo>
                <a:lnTo>
                  <a:pt x="343" y="518"/>
                </a:lnTo>
                <a:lnTo>
                  <a:pt x="390" y="510"/>
                </a:lnTo>
                <a:lnTo>
                  <a:pt x="406" y="486"/>
                </a:lnTo>
                <a:lnTo>
                  <a:pt x="414" y="502"/>
                </a:lnTo>
                <a:lnTo>
                  <a:pt x="414" y="510"/>
                </a:lnTo>
                <a:lnTo>
                  <a:pt x="478" y="510"/>
                </a:lnTo>
                <a:lnTo>
                  <a:pt x="430" y="454"/>
                </a:lnTo>
                <a:lnTo>
                  <a:pt x="462" y="454"/>
                </a:lnTo>
                <a:lnTo>
                  <a:pt x="462" y="382"/>
                </a:lnTo>
                <a:lnTo>
                  <a:pt x="406" y="279"/>
                </a:lnTo>
                <a:lnTo>
                  <a:pt x="406" y="263"/>
                </a:lnTo>
                <a:lnTo>
                  <a:pt x="462" y="287"/>
                </a:lnTo>
                <a:lnTo>
                  <a:pt x="502" y="271"/>
                </a:lnTo>
                <a:lnTo>
                  <a:pt x="518" y="279"/>
                </a:lnTo>
                <a:lnTo>
                  <a:pt x="518" y="295"/>
                </a:lnTo>
                <a:lnTo>
                  <a:pt x="502" y="311"/>
                </a:lnTo>
                <a:lnTo>
                  <a:pt x="518" y="359"/>
                </a:lnTo>
                <a:lnTo>
                  <a:pt x="518" y="343"/>
                </a:lnTo>
                <a:lnTo>
                  <a:pt x="630" y="359"/>
                </a:lnTo>
                <a:lnTo>
                  <a:pt x="637" y="375"/>
                </a:lnTo>
                <a:lnTo>
                  <a:pt x="669" y="367"/>
                </a:lnTo>
                <a:lnTo>
                  <a:pt x="677" y="351"/>
                </a:lnTo>
                <a:lnTo>
                  <a:pt x="749" y="335"/>
                </a:lnTo>
                <a:lnTo>
                  <a:pt x="725" y="327"/>
                </a:lnTo>
                <a:lnTo>
                  <a:pt x="693" y="327"/>
                </a:lnTo>
                <a:lnTo>
                  <a:pt x="669" y="335"/>
                </a:lnTo>
                <a:lnTo>
                  <a:pt x="709" y="279"/>
                </a:lnTo>
                <a:lnTo>
                  <a:pt x="757" y="255"/>
                </a:lnTo>
                <a:lnTo>
                  <a:pt x="829" y="239"/>
                </a:lnTo>
                <a:lnTo>
                  <a:pt x="900" y="183"/>
                </a:lnTo>
                <a:lnTo>
                  <a:pt x="885" y="64"/>
                </a:lnTo>
                <a:lnTo>
                  <a:pt x="932" y="16"/>
                </a:lnTo>
                <a:lnTo>
                  <a:pt x="1020" y="0"/>
                </a:lnTo>
                <a:lnTo>
                  <a:pt x="1036" y="64"/>
                </a:lnTo>
                <a:lnTo>
                  <a:pt x="1076" y="72"/>
                </a:lnTo>
                <a:lnTo>
                  <a:pt x="1092" y="64"/>
                </a:lnTo>
                <a:lnTo>
                  <a:pt x="1108" y="56"/>
                </a:lnTo>
                <a:lnTo>
                  <a:pt x="1108" y="104"/>
                </a:lnTo>
                <a:lnTo>
                  <a:pt x="1139" y="127"/>
                </a:lnTo>
                <a:lnTo>
                  <a:pt x="1163" y="127"/>
                </a:lnTo>
                <a:lnTo>
                  <a:pt x="1163" y="151"/>
                </a:lnTo>
                <a:lnTo>
                  <a:pt x="1203" y="143"/>
                </a:lnTo>
                <a:lnTo>
                  <a:pt x="1235" y="159"/>
                </a:lnTo>
                <a:lnTo>
                  <a:pt x="1227" y="223"/>
                </a:lnTo>
                <a:lnTo>
                  <a:pt x="1283" y="239"/>
                </a:lnTo>
                <a:lnTo>
                  <a:pt x="1339" y="183"/>
                </a:lnTo>
                <a:lnTo>
                  <a:pt x="1347" y="183"/>
                </a:lnTo>
                <a:lnTo>
                  <a:pt x="1331" y="215"/>
                </a:lnTo>
                <a:lnTo>
                  <a:pt x="1339" y="263"/>
                </a:lnTo>
                <a:lnTo>
                  <a:pt x="1418" y="303"/>
                </a:lnTo>
                <a:lnTo>
                  <a:pt x="1434" y="327"/>
                </a:lnTo>
                <a:lnTo>
                  <a:pt x="1466" y="311"/>
                </a:lnTo>
                <a:lnTo>
                  <a:pt x="1514" y="327"/>
                </a:lnTo>
                <a:lnTo>
                  <a:pt x="1522" y="319"/>
                </a:lnTo>
                <a:lnTo>
                  <a:pt x="1530" y="327"/>
                </a:lnTo>
                <a:lnTo>
                  <a:pt x="1546" y="319"/>
                </a:lnTo>
                <a:lnTo>
                  <a:pt x="1610" y="390"/>
                </a:lnTo>
                <a:lnTo>
                  <a:pt x="1665" y="398"/>
                </a:lnTo>
                <a:lnTo>
                  <a:pt x="1705" y="382"/>
                </a:lnTo>
                <a:lnTo>
                  <a:pt x="1721" y="398"/>
                </a:lnTo>
                <a:lnTo>
                  <a:pt x="1809" y="414"/>
                </a:lnTo>
                <a:lnTo>
                  <a:pt x="1809" y="438"/>
                </a:lnTo>
                <a:lnTo>
                  <a:pt x="1769" y="486"/>
                </a:lnTo>
                <a:lnTo>
                  <a:pt x="1753" y="558"/>
                </a:lnTo>
                <a:lnTo>
                  <a:pt x="1753" y="614"/>
                </a:lnTo>
                <a:lnTo>
                  <a:pt x="1761" y="637"/>
                </a:lnTo>
                <a:lnTo>
                  <a:pt x="1745" y="717"/>
                </a:lnTo>
                <a:lnTo>
                  <a:pt x="1713" y="757"/>
                </a:lnTo>
                <a:lnTo>
                  <a:pt x="1681" y="757"/>
                </a:lnTo>
                <a:lnTo>
                  <a:pt x="1673" y="741"/>
                </a:lnTo>
                <a:lnTo>
                  <a:pt x="1649" y="765"/>
                </a:lnTo>
                <a:lnTo>
                  <a:pt x="1665" y="781"/>
                </a:lnTo>
                <a:lnTo>
                  <a:pt x="1642" y="813"/>
                </a:lnTo>
                <a:lnTo>
                  <a:pt x="1610" y="877"/>
                </a:lnTo>
                <a:lnTo>
                  <a:pt x="1562" y="900"/>
                </a:lnTo>
                <a:lnTo>
                  <a:pt x="1546" y="956"/>
                </a:lnTo>
                <a:lnTo>
                  <a:pt x="1562" y="972"/>
                </a:lnTo>
                <a:lnTo>
                  <a:pt x="1546" y="1020"/>
                </a:lnTo>
                <a:lnTo>
                  <a:pt x="1594" y="980"/>
                </a:lnTo>
                <a:lnTo>
                  <a:pt x="1634" y="980"/>
                </a:lnTo>
                <a:lnTo>
                  <a:pt x="1649" y="988"/>
                </a:lnTo>
                <a:lnTo>
                  <a:pt x="1649" y="1028"/>
                </a:lnTo>
              </a:path>
            </a:pathLst>
          </a:custGeom>
          <a:solidFill>
            <a:srgbClr val="002060"/>
          </a:solidFill>
          <a:ln w="12700">
            <a:noFill/>
            <a:prstDash val="solid"/>
            <a:round/>
            <a:headEnd/>
            <a:tailEnd/>
          </a:ln>
        </p:spPr>
        <p:txBody>
          <a:bodyPr lIns="80095" tIns="40048" rIns="80095" bIns="40048"/>
          <a:lstStyle/>
          <a:p>
            <a:pPr algn="ctr" defTabSz="801059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400">
              <a:solidFill>
                <a:srgbClr val="000000"/>
              </a:solidFill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 bwMode="auto">
          <a:xfrm>
            <a:off x="239219" y="69716"/>
            <a:ext cx="7536091" cy="50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858" tIns="45421" rIns="90858" bIns="45421" anchor="ctr"/>
          <a:lstStyle>
            <a:lvl1pPr algn="ctr" defTabSz="1030288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419A"/>
                </a:solidFill>
                <a:latin typeface="+mj-lt"/>
                <a:ea typeface="+mj-ea"/>
                <a:cs typeface="+mj-cs"/>
              </a:defRPr>
            </a:lvl1pPr>
            <a:lvl2pPr algn="ctr" defTabSz="1030288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419A"/>
                </a:solidFill>
                <a:latin typeface="Arial" charset="0"/>
              </a:defRPr>
            </a:lvl2pPr>
            <a:lvl3pPr algn="ctr" defTabSz="1030288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419A"/>
                </a:solidFill>
                <a:latin typeface="Arial" charset="0"/>
              </a:defRPr>
            </a:lvl3pPr>
            <a:lvl4pPr algn="ctr" defTabSz="1030288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419A"/>
                </a:solidFill>
                <a:latin typeface="Arial" charset="0"/>
              </a:defRPr>
            </a:lvl4pPr>
            <a:lvl5pPr algn="ctr" defTabSz="1030288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419A"/>
                </a:solidFill>
                <a:latin typeface="Arial" charset="0"/>
              </a:defRPr>
            </a:lvl5pPr>
            <a:lvl6pPr marL="454700" algn="ctr" defTabSz="1037326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419A"/>
                </a:solidFill>
                <a:latin typeface="Arial" charset="0"/>
              </a:defRPr>
            </a:lvl6pPr>
            <a:lvl7pPr marL="909434" algn="ctr" defTabSz="1037326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419A"/>
                </a:solidFill>
                <a:latin typeface="Arial" charset="0"/>
              </a:defRPr>
            </a:lvl7pPr>
            <a:lvl8pPr marL="1364152" algn="ctr" defTabSz="1037326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419A"/>
                </a:solidFill>
                <a:latin typeface="Arial" charset="0"/>
              </a:defRPr>
            </a:lvl8pPr>
            <a:lvl9pPr marL="1818873" algn="ctr" defTabSz="1037326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419A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  <a:spcBef>
                <a:spcPts val="263"/>
              </a:spcBef>
            </a:pPr>
            <a:r>
              <a:rPr lang="fr-FR" altLang="fr-FR" sz="2000" dirty="0" smtClean="0">
                <a:solidFill>
                  <a:srgbClr val="002060"/>
                </a:solidFill>
              </a:rPr>
              <a:t>Une </a:t>
            </a:r>
            <a:r>
              <a:rPr lang="fr-FR" altLang="fr-FR" sz="2000" dirty="0">
                <a:solidFill>
                  <a:srgbClr val="002060"/>
                </a:solidFill>
              </a:rPr>
              <a:t>stratégie de déploiement en deux étapes</a:t>
            </a:r>
          </a:p>
        </p:txBody>
      </p:sp>
    </p:spTree>
    <p:extLst>
      <p:ext uri="{BB962C8B-B14F-4D97-AF65-F5344CB8AC3E}">
        <p14:creationId xmlns:p14="http://schemas.microsoft.com/office/powerpoint/2010/main" val="388608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359" y="1441"/>
          <a:ext cx="1358" cy="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9" y="1441"/>
                        <a:ext cx="1358" cy="1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fr-FR" altLang="fr-FR" dirty="0" smtClean="0"/>
          </a:p>
          <a:p>
            <a:pPr>
              <a:defRPr/>
            </a:pPr>
            <a:fld id="{D01030C7-3868-454B-8447-1C351B6B5F49}" type="slidenum">
              <a:rPr lang="fr-FR" altLang="fr-FR" smtClean="0"/>
              <a:pPr>
                <a:defRPr/>
              </a:pPr>
              <a:t>7</a:t>
            </a:fld>
            <a:endParaRPr lang="fr-FR" altLang="fr-FR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835" y="94687"/>
            <a:ext cx="739224" cy="427228"/>
          </a:xfrm>
          <a:prstGeom prst="rect">
            <a:avLst/>
          </a:prstGeom>
        </p:spPr>
      </p:pic>
      <p:sp>
        <p:nvSpPr>
          <p:cNvPr id="69" name="Espace réservé du contenu 2"/>
          <p:cNvSpPr txBox="1">
            <a:spLocks/>
          </p:cNvSpPr>
          <p:nvPr/>
        </p:nvSpPr>
        <p:spPr>
          <a:xfrm>
            <a:off x="808099" y="110814"/>
            <a:ext cx="6356189" cy="573391"/>
          </a:xfrm>
          <a:prstGeom prst="rect">
            <a:avLst/>
          </a:prstGeom>
        </p:spPr>
        <p:txBody>
          <a:bodyPr wrap="square" lIns="80165" tIns="40083" rIns="80165" bIns="40083">
            <a:spAutoFit/>
          </a:bodyPr>
          <a:lstStyle>
            <a:defPPr>
              <a:defRPr lang="fr-FR"/>
            </a:defPPr>
            <a:lvl2pPr marL="0" lvl="1" algn="just" defTabSz="1030288">
              <a:spcBef>
                <a:spcPts val="1800"/>
              </a:spcBef>
              <a:buClr>
                <a:srgbClr val="002060"/>
              </a:buClr>
              <a:buSzPct val="100000"/>
              <a:defRPr sz="1600" b="1" kern="0">
                <a:solidFill>
                  <a:srgbClr val="002060"/>
                </a:solidFill>
                <a:cs typeface="Calibri" panose="020F0502020204030204" pitchFamily="34" charset="0"/>
              </a:defRPr>
            </a:lvl2pPr>
          </a:lstStyle>
          <a:p>
            <a:pPr lvl="1"/>
            <a:r>
              <a:rPr lang="fr-FR" dirty="0" smtClean="0"/>
              <a:t>3 </a:t>
            </a:r>
            <a:r>
              <a:rPr lang="fr-FR" dirty="0"/>
              <a:t>actions </a:t>
            </a:r>
            <a:r>
              <a:rPr lang="fr-FR" dirty="0" smtClean="0"/>
              <a:t>clés, </a:t>
            </a:r>
            <a:r>
              <a:rPr lang="fr-FR" dirty="0"/>
              <a:t>tirées des enseignements issus de la présérie, sont à mener pour favoriser le déploiement en masse du DMP</a:t>
            </a:r>
            <a:endParaRPr lang="fr-FR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115246" y="100971"/>
            <a:ext cx="615282" cy="576834"/>
            <a:chOff x="448637" y="796604"/>
            <a:chExt cx="719218" cy="636120"/>
          </a:xfrm>
        </p:grpSpPr>
        <p:sp>
          <p:nvSpPr>
            <p:cNvPr id="138" name="Freeform 261"/>
            <p:cNvSpPr>
              <a:spLocks/>
            </p:cNvSpPr>
            <p:nvPr/>
          </p:nvSpPr>
          <p:spPr bwMode="auto">
            <a:xfrm>
              <a:off x="448637" y="807459"/>
              <a:ext cx="417832" cy="625265"/>
            </a:xfrm>
            <a:custGeom>
              <a:avLst/>
              <a:gdLst>
                <a:gd name="T0" fmla="*/ 83 w 86"/>
                <a:gd name="T1" fmla="*/ 131 h 135"/>
                <a:gd name="T2" fmla="*/ 86 w 86"/>
                <a:gd name="T3" fmla="*/ 117 h 135"/>
                <a:gd name="T4" fmla="*/ 37 w 86"/>
                <a:gd name="T5" fmla="*/ 104 h 135"/>
                <a:gd name="T6" fmla="*/ 27 w 86"/>
                <a:gd name="T7" fmla="*/ 43 h 135"/>
                <a:gd name="T8" fmla="*/ 32 w 86"/>
                <a:gd name="T9" fmla="*/ 35 h 135"/>
                <a:gd name="T10" fmla="*/ 44 w 86"/>
                <a:gd name="T11" fmla="*/ 47 h 135"/>
                <a:gd name="T12" fmla="*/ 55 w 86"/>
                <a:gd name="T13" fmla="*/ 0 h 135"/>
                <a:gd name="T14" fmla="*/ 8 w 86"/>
                <a:gd name="T15" fmla="*/ 11 h 135"/>
                <a:gd name="T16" fmla="*/ 21 w 86"/>
                <a:gd name="T17" fmla="*/ 24 h 135"/>
                <a:gd name="T18" fmla="*/ 15 w 86"/>
                <a:gd name="T19" fmla="*/ 32 h 135"/>
                <a:gd name="T20" fmla="*/ 25 w 86"/>
                <a:gd name="T21" fmla="*/ 115 h 135"/>
                <a:gd name="T22" fmla="*/ 57 w 86"/>
                <a:gd name="T23" fmla="*/ 133 h 135"/>
                <a:gd name="T24" fmla="*/ 57 w 86"/>
                <a:gd name="T25" fmla="*/ 133 h 135"/>
                <a:gd name="T26" fmla="*/ 82 w 86"/>
                <a:gd name="T27" fmla="*/ 134 h 135"/>
                <a:gd name="T28" fmla="*/ 83 w 86"/>
                <a:gd name="T29" fmla="*/ 13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35">
                  <a:moveTo>
                    <a:pt x="83" y="131"/>
                  </a:moveTo>
                  <a:cubicBezTo>
                    <a:pt x="86" y="117"/>
                    <a:pt x="86" y="117"/>
                    <a:pt x="86" y="117"/>
                  </a:cubicBezTo>
                  <a:cubicBezTo>
                    <a:pt x="69" y="122"/>
                    <a:pt x="50" y="117"/>
                    <a:pt x="37" y="104"/>
                  </a:cubicBezTo>
                  <a:cubicBezTo>
                    <a:pt x="20" y="87"/>
                    <a:pt x="17" y="63"/>
                    <a:pt x="27" y="43"/>
                  </a:cubicBezTo>
                  <a:cubicBezTo>
                    <a:pt x="28" y="41"/>
                    <a:pt x="30" y="38"/>
                    <a:pt x="32" y="35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6"/>
                    <a:pt x="17" y="29"/>
                    <a:pt x="15" y="32"/>
                  </a:cubicBezTo>
                  <a:cubicBezTo>
                    <a:pt x="0" y="58"/>
                    <a:pt x="3" y="92"/>
                    <a:pt x="25" y="115"/>
                  </a:cubicBezTo>
                  <a:cubicBezTo>
                    <a:pt x="34" y="124"/>
                    <a:pt x="45" y="130"/>
                    <a:pt x="57" y="133"/>
                  </a:cubicBezTo>
                  <a:cubicBezTo>
                    <a:pt x="57" y="133"/>
                    <a:pt x="57" y="133"/>
                    <a:pt x="57" y="133"/>
                  </a:cubicBezTo>
                  <a:cubicBezTo>
                    <a:pt x="65" y="135"/>
                    <a:pt x="74" y="135"/>
                    <a:pt x="82" y="134"/>
                  </a:cubicBezTo>
                  <a:lnTo>
                    <a:pt x="83" y="13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9" name="Freeform 262"/>
            <p:cNvSpPr>
              <a:spLocks/>
            </p:cNvSpPr>
            <p:nvPr/>
          </p:nvSpPr>
          <p:spPr bwMode="auto">
            <a:xfrm>
              <a:off x="745457" y="796604"/>
              <a:ext cx="422398" cy="625265"/>
            </a:xfrm>
            <a:custGeom>
              <a:avLst/>
              <a:gdLst>
                <a:gd name="T0" fmla="*/ 61 w 87"/>
                <a:gd name="T1" fmla="*/ 21 h 135"/>
                <a:gd name="T2" fmla="*/ 29 w 87"/>
                <a:gd name="T3" fmla="*/ 3 h 135"/>
                <a:gd name="T4" fmla="*/ 4 w 87"/>
                <a:gd name="T5" fmla="*/ 1 h 135"/>
                <a:gd name="T6" fmla="*/ 3 w 87"/>
                <a:gd name="T7" fmla="*/ 4 h 135"/>
                <a:gd name="T8" fmla="*/ 0 w 87"/>
                <a:gd name="T9" fmla="*/ 18 h 135"/>
                <a:gd name="T10" fmla="*/ 25 w 87"/>
                <a:gd name="T11" fmla="*/ 18 h 135"/>
                <a:gd name="T12" fmla="*/ 27 w 87"/>
                <a:gd name="T13" fmla="*/ 10 h 135"/>
                <a:gd name="T14" fmla="*/ 25 w 87"/>
                <a:gd name="T15" fmla="*/ 18 h 135"/>
                <a:gd name="T16" fmla="*/ 50 w 87"/>
                <a:gd name="T17" fmla="*/ 32 h 135"/>
                <a:gd name="T18" fmla="*/ 59 w 87"/>
                <a:gd name="T19" fmla="*/ 92 h 135"/>
                <a:gd name="T20" fmla="*/ 54 w 87"/>
                <a:gd name="T21" fmla="*/ 100 h 135"/>
                <a:gd name="T22" fmla="*/ 43 w 87"/>
                <a:gd name="T23" fmla="*/ 88 h 135"/>
                <a:gd name="T24" fmla="*/ 31 w 87"/>
                <a:gd name="T25" fmla="*/ 135 h 135"/>
                <a:gd name="T26" fmla="*/ 78 w 87"/>
                <a:gd name="T27" fmla="*/ 124 h 135"/>
                <a:gd name="T28" fmla="*/ 66 w 87"/>
                <a:gd name="T29" fmla="*/ 112 h 135"/>
                <a:gd name="T30" fmla="*/ 71 w 87"/>
                <a:gd name="T31" fmla="*/ 104 h 135"/>
                <a:gd name="T32" fmla="*/ 61 w 87"/>
                <a:gd name="T33" fmla="*/ 2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135">
                  <a:moveTo>
                    <a:pt x="61" y="21"/>
                  </a:moveTo>
                  <a:cubicBezTo>
                    <a:pt x="52" y="12"/>
                    <a:pt x="41" y="6"/>
                    <a:pt x="29" y="3"/>
                  </a:cubicBezTo>
                  <a:cubicBezTo>
                    <a:pt x="21" y="1"/>
                    <a:pt x="12" y="0"/>
                    <a:pt x="4" y="1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8" y="16"/>
                    <a:pt x="17" y="16"/>
                    <a:pt x="25" y="18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35" y="20"/>
                    <a:pt x="43" y="25"/>
                    <a:pt x="50" y="32"/>
                  </a:cubicBezTo>
                  <a:cubicBezTo>
                    <a:pt x="66" y="48"/>
                    <a:pt x="69" y="72"/>
                    <a:pt x="59" y="92"/>
                  </a:cubicBezTo>
                  <a:cubicBezTo>
                    <a:pt x="58" y="95"/>
                    <a:pt x="56" y="98"/>
                    <a:pt x="54" y="100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31" y="135"/>
                    <a:pt x="31" y="135"/>
                    <a:pt x="31" y="135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8" y="109"/>
                    <a:pt x="69" y="106"/>
                    <a:pt x="71" y="104"/>
                  </a:cubicBezTo>
                  <a:cubicBezTo>
                    <a:pt x="87" y="78"/>
                    <a:pt x="83" y="43"/>
                    <a:pt x="61" y="2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0" name="Freeform 263"/>
            <p:cNvSpPr>
              <a:spLocks/>
            </p:cNvSpPr>
            <p:nvPr/>
          </p:nvSpPr>
          <p:spPr bwMode="auto">
            <a:xfrm>
              <a:off x="711209" y="963775"/>
              <a:ext cx="189509" cy="297436"/>
            </a:xfrm>
            <a:custGeom>
              <a:avLst/>
              <a:gdLst>
                <a:gd name="T0" fmla="*/ 36 w 39"/>
                <a:gd name="T1" fmla="*/ 4 h 64"/>
                <a:gd name="T2" fmla="*/ 35 w 39"/>
                <a:gd name="T3" fmla="*/ 3 h 64"/>
                <a:gd name="T4" fmla="*/ 27 w 39"/>
                <a:gd name="T5" fmla="*/ 3 h 64"/>
                <a:gd name="T6" fmla="*/ 11 w 39"/>
                <a:gd name="T7" fmla="*/ 18 h 64"/>
                <a:gd name="T8" fmla="*/ 4 w 39"/>
                <a:gd name="T9" fmla="*/ 21 h 64"/>
                <a:gd name="T10" fmla="*/ 4 w 39"/>
                <a:gd name="T11" fmla="*/ 35 h 64"/>
                <a:gd name="T12" fmla="*/ 7 w 39"/>
                <a:gd name="T13" fmla="*/ 37 h 64"/>
                <a:gd name="T14" fmla="*/ 7 w 39"/>
                <a:gd name="T15" fmla="*/ 61 h 64"/>
                <a:gd name="T16" fmla="*/ 11 w 39"/>
                <a:gd name="T17" fmla="*/ 64 h 64"/>
                <a:gd name="T18" fmla="*/ 15 w 39"/>
                <a:gd name="T19" fmla="*/ 61 h 64"/>
                <a:gd name="T20" fmla="*/ 15 w 39"/>
                <a:gd name="T21" fmla="*/ 37 h 64"/>
                <a:gd name="T22" fmla="*/ 18 w 39"/>
                <a:gd name="T23" fmla="*/ 35 h 64"/>
                <a:gd name="T24" fmla="*/ 21 w 39"/>
                <a:gd name="T25" fmla="*/ 28 h 64"/>
                <a:gd name="T26" fmla="*/ 36 w 39"/>
                <a:gd name="T27" fmla="*/ 12 h 64"/>
                <a:gd name="T28" fmla="*/ 36 w 39"/>
                <a:gd name="T29" fmla="*/ 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64">
                  <a:moveTo>
                    <a:pt x="36" y="4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3" y="0"/>
                    <a:pt x="29" y="0"/>
                    <a:pt x="27" y="3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9" y="18"/>
                    <a:pt x="6" y="19"/>
                    <a:pt x="4" y="21"/>
                  </a:cubicBezTo>
                  <a:cubicBezTo>
                    <a:pt x="0" y="25"/>
                    <a:pt x="0" y="31"/>
                    <a:pt x="4" y="35"/>
                  </a:cubicBezTo>
                  <a:cubicBezTo>
                    <a:pt x="5" y="36"/>
                    <a:pt x="6" y="36"/>
                    <a:pt x="7" y="37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3"/>
                    <a:pt x="9" y="64"/>
                    <a:pt x="11" y="64"/>
                  </a:cubicBezTo>
                  <a:cubicBezTo>
                    <a:pt x="13" y="64"/>
                    <a:pt x="15" y="63"/>
                    <a:pt x="15" y="61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6" y="36"/>
                    <a:pt x="17" y="36"/>
                    <a:pt x="18" y="35"/>
                  </a:cubicBezTo>
                  <a:cubicBezTo>
                    <a:pt x="20" y="33"/>
                    <a:pt x="21" y="30"/>
                    <a:pt x="21" y="28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9" y="10"/>
                    <a:pt x="39" y="6"/>
                    <a:pt x="36" y="4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83" name="AutoShape 14"/>
          <p:cNvSpPr>
            <a:spLocks noChangeArrowheads="1"/>
          </p:cNvSpPr>
          <p:nvPr/>
        </p:nvSpPr>
        <p:spPr bwMode="auto">
          <a:xfrm>
            <a:off x="914553" y="3868134"/>
            <a:ext cx="2056181" cy="1299900"/>
          </a:xfrm>
          <a:prstGeom prst="roundRect">
            <a:avLst>
              <a:gd name="adj" fmla="val 0"/>
            </a:avLst>
          </a:prstGeom>
          <a:solidFill>
            <a:srgbClr val="99D699"/>
          </a:solidFill>
          <a:ln w="6350" algn="ctr">
            <a:noFill/>
            <a:round/>
            <a:headEnd/>
            <a:tailEnd/>
          </a:ln>
        </p:spPr>
        <p:txBody>
          <a:bodyPr lIns="51347" tIns="25674" rIns="51347" bIns="25674" anchor="ctr"/>
          <a:lstStyle/>
          <a:p>
            <a:pPr algn="just">
              <a:lnSpc>
                <a:spcPct val="95000"/>
              </a:lnSpc>
              <a:spcAft>
                <a:spcPts val="647"/>
              </a:spcAft>
              <a:buClr>
                <a:srgbClr val="969696"/>
              </a:buClr>
              <a:defRPr/>
            </a:pPr>
            <a:r>
              <a:rPr lang="fr-FR" sz="1100" dirty="0">
                <a:solidFill>
                  <a:schemeClr val="bg1"/>
                </a:solidFill>
              </a:rPr>
              <a:t>Un dispositif adapté pour la </a:t>
            </a:r>
            <a:r>
              <a:rPr lang="fr-FR" sz="1100" b="1" dirty="0">
                <a:solidFill>
                  <a:schemeClr val="bg1"/>
                </a:solidFill>
              </a:rPr>
              <a:t>« création de masse » </a:t>
            </a:r>
            <a:r>
              <a:rPr lang="fr-FR" sz="1100" dirty="0">
                <a:solidFill>
                  <a:schemeClr val="bg1"/>
                </a:solidFill>
              </a:rPr>
              <a:t>de DMP dans </a:t>
            </a:r>
            <a:r>
              <a:rPr lang="fr-FR" sz="1100" b="1" dirty="0">
                <a:solidFill>
                  <a:schemeClr val="bg1"/>
                </a:solidFill>
              </a:rPr>
              <a:t>les accueils des Caisses et par les pharmaciens</a:t>
            </a:r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693377" y="2961748"/>
            <a:ext cx="498534" cy="948014"/>
          </a:xfrm>
          <a:prstGeom prst="rect">
            <a:avLst/>
          </a:prstGeom>
          <a:noFill/>
        </p:spPr>
        <p:txBody>
          <a:bodyPr vert="horz" wrap="none" lIns="0" tIns="32066" rIns="0" bIns="0" rtlCol="0" anchor="t">
            <a:spAutoFit/>
          </a:bodyPr>
          <a:lstStyle/>
          <a:p>
            <a:pPr algn="ctr">
              <a:lnSpc>
                <a:spcPct val="85000"/>
              </a:lnSpc>
              <a:spcAft>
                <a:spcPts val="526"/>
              </a:spcAft>
              <a:buClr>
                <a:srgbClr val="FFE600"/>
              </a:buClr>
              <a:buSzPct val="70000"/>
            </a:pPr>
            <a:r>
              <a:rPr lang="en-US" sz="7000" b="1" dirty="0">
                <a:solidFill>
                  <a:srgbClr val="009900"/>
                </a:solidFill>
              </a:rPr>
              <a:t>1</a:t>
            </a:r>
            <a:endParaRPr lang="en-IN" sz="7000" b="1" dirty="0">
              <a:solidFill>
                <a:srgbClr val="009900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498614" y="5165957"/>
            <a:ext cx="888057" cy="296392"/>
          </a:xfrm>
          <a:prstGeom prst="rect">
            <a:avLst/>
          </a:prstGeom>
        </p:spPr>
        <p:txBody>
          <a:bodyPr wrap="none" lIns="80165" tIns="40083" rIns="80165" bIns="40083">
            <a:spAutoFit/>
          </a:bodyPr>
          <a:lstStyle/>
          <a:p>
            <a:pPr algn="ctr">
              <a:defRPr/>
            </a:pPr>
            <a:r>
              <a:rPr lang="fr-FR" sz="1400" b="1" kern="0" dirty="0">
                <a:solidFill>
                  <a:srgbClr val="009900"/>
                </a:solidFill>
              </a:rPr>
              <a:t>Création</a:t>
            </a:r>
          </a:p>
        </p:txBody>
      </p:sp>
      <p:sp>
        <p:nvSpPr>
          <p:cNvPr id="102" name="AutoShape 14"/>
          <p:cNvSpPr>
            <a:spLocks noChangeArrowheads="1"/>
          </p:cNvSpPr>
          <p:nvPr/>
        </p:nvSpPr>
        <p:spPr bwMode="auto">
          <a:xfrm>
            <a:off x="3268170" y="3316402"/>
            <a:ext cx="2056181" cy="1299900"/>
          </a:xfrm>
          <a:prstGeom prst="roundRect">
            <a:avLst>
              <a:gd name="adj" fmla="val 0"/>
            </a:avLst>
          </a:prstGeom>
          <a:solidFill>
            <a:srgbClr val="66A466"/>
          </a:solidFill>
          <a:ln w="6350" algn="ctr">
            <a:noFill/>
            <a:round/>
            <a:headEnd/>
            <a:tailEnd/>
          </a:ln>
        </p:spPr>
        <p:txBody>
          <a:bodyPr lIns="51347" tIns="25674" rIns="51347" bIns="25674" anchor="ctr"/>
          <a:lstStyle/>
          <a:p>
            <a:pPr algn="just">
              <a:lnSpc>
                <a:spcPct val="95000"/>
              </a:lnSpc>
              <a:spcAft>
                <a:spcPts val="587"/>
              </a:spcAft>
              <a:buClr>
                <a:srgbClr val="969696"/>
              </a:buClr>
              <a:defRPr/>
            </a:pPr>
            <a:r>
              <a:rPr lang="fr-FR" sz="1100" b="1" dirty="0">
                <a:solidFill>
                  <a:srgbClr val="FFFFFF"/>
                </a:solidFill>
                <a:latin typeface="Arial"/>
              </a:rPr>
              <a:t>Une alimentation du DMP par les établissements de soins et par les EHPAD</a:t>
            </a:r>
            <a:r>
              <a:rPr lang="fr-FR" sz="1100" dirty="0">
                <a:solidFill>
                  <a:srgbClr val="FFFFFF"/>
                </a:solidFill>
                <a:latin typeface="Arial"/>
              </a:rPr>
              <a:t>… pour favoriser son utilisation par l’ensemble des acteurs de soin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4046995" y="2410016"/>
            <a:ext cx="498534" cy="948014"/>
          </a:xfrm>
          <a:prstGeom prst="rect">
            <a:avLst/>
          </a:prstGeom>
          <a:noFill/>
        </p:spPr>
        <p:txBody>
          <a:bodyPr vert="horz" wrap="none" lIns="0" tIns="32066" rIns="0" bIns="0" rtlCol="0" anchor="t">
            <a:spAutoFit/>
          </a:bodyPr>
          <a:lstStyle/>
          <a:p>
            <a:pPr algn="ctr">
              <a:lnSpc>
                <a:spcPct val="85000"/>
              </a:lnSpc>
              <a:spcAft>
                <a:spcPts val="526"/>
              </a:spcAft>
              <a:buClr>
                <a:srgbClr val="FFE600"/>
              </a:buClr>
              <a:buSzPct val="70000"/>
            </a:pPr>
            <a:r>
              <a:rPr lang="en-US" sz="7000" b="1" dirty="0">
                <a:solidFill>
                  <a:srgbClr val="006800"/>
                </a:solidFill>
              </a:rPr>
              <a:t>2</a:t>
            </a:r>
            <a:endParaRPr lang="en-IN" sz="7000" b="1" dirty="0">
              <a:solidFill>
                <a:srgbClr val="006800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3673498" y="4614225"/>
            <a:ext cx="1245526" cy="296392"/>
          </a:xfrm>
          <a:prstGeom prst="rect">
            <a:avLst/>
          </a:prstGeom>
        </p:spPr>
        <p:txBody>
          <a:bodyPr wrap="none" lIns="80165" tIns="40083" rIns="80165" bIns="40083">
            <a:spAutoFit/>
          </a:bodyPr>
          <a:lstStyle/>
          <a:p>
            <a:pPr lvl="0" algn="ctr">
              <a:defRPr/>
            </a:pPr>
            <a:r>
              <a:rPr lang="fr-FR" sz="1400" b="1" kern="0" dirty="0">
                <a:solidFill>
                  <a:srgbClr val="006800"/>
                </a:solidFill>
              </a:rPr>
              <a:t>Alimentation</a:t>
            </a:r>
            <a:endParaRPr lang="fr-FR" sz="1600" b="1" kern="0" dirty="0">
              <a:solidFill>
                <a:srgbClr val="006800"/>
              </a:solidFill>
            </a:endParaRPr>
          </a:p>
        </p:txBody>
      </p:sp>
      <p:sp>
        <p:nvSpPr>
          <p:cNvPr id="106" name="AutoShape 14"/>
          <p:cNvSpPr>
            <a:spLocks noChangeArrowheads="1"/>
          </p:cNvSpPr>
          <p:nvPr/>
        </p:nvSpPr>
        <p:spPr bwMode="auto">
          <a:xfrm>
            <a:off x="5781453" y="2879663"/>
            <a:ext cx="2056181" cy="1299900"/>
          </a:xfrm>
          <a:prstGeom prst="roundRect">
            <a:avLst>
              <a:gd name="adj" fmla="val 0"/>
            </a:avLst>
          </a:prstGeom>
          <a:solidFill>
            <a:srgbClr val="2353A3"/>
          </a:solidFill>
          <a:ln w="6350" algn="ctr">
            <a:noFill/>
            <a:round/>
            <a:headEnd/>
            <a:tailEnd/>
          </a:ln>
        </p:spPr>
        <p:txBody>
          <a:bodyPr lIns="51347" tIns="25674" rIns="51347" bIns="25674" anchor="ctr"/>
          <a:lstStyle/>
          <a:p>
            <a:pPr algn="just">
              <a:lnSpc>
                <a:spcPct val="95000"/>
              </a:lnSpc>
              <a:spcAft>
                <a:spcPts val="587"/>
              </a:spcAft>
              <a:buClr>
                <a:srgbClr val="969696"/>
              </a:buClr>
              <a:defRPr/>
            </a:pPr>
            <a:r>
              <a:rPr lang="fr-FR" sz="1100" dirty="0">
                <a:solidFill>
                  <a:srgbClr val="FFFFFF"/>
                </a:solidFill>
                <a:latin typeface="Arial"/>
              </a:rPr>
              <a:t>Une </a:t>
            </a:r>
            <a:r>
              <a:rPr lang="fr-FR" sz="1100" b="1" dirty="0">
                <a:solidFill>
                  <a:srgbClr val="FFFFFF"/>
                </a:solidFill>
                <a:latin typeface="Arial"/>
              </a:rPr>
              <a:t>mobilisation à créer </a:t>
            </a:r>
            <a:r>
              <a:rPr lang="fr-FR" sz="1100" dirty="0">
                <a:solidFill>
                  <a:srgbClr val="FFFFFF"/>
                </a:solidFill>
                <a:latin typeface="Arial"/>
              </a:rPr>
              <a:t>auprès des professionnels et des établissements de santé… aussi bien pour </a:t>
            </a:r>
            <a:r>
              <a:rPr lang="fr-FR" sz="1100" b="1" dirty="0">
                <a:solidFill>
                  <a:srgbClr val="FFFFFF"/>
                </a:solidFill>
                <a:latin typeface="Arial"/>
              </a:rPr>
              <a:t>l’alimentation</a:t>
            </a:r>
            <a:r>
              <a:rPr lang="fr-FR" sz="1100" dirty="0">
                <a:solidFill>
                  <a:srgbClr val="FFFFFF"/>
                </a:solidFill>
                <a:latin typeface="Arial"/>
              </a:rPr>
              <a:t> que pour la </a:t>
            </a:r>
            <a:r>
              <a:rPr lang="fr-FR" sz="1100" b="1" dirty="0">
                <a:solidFill>
                  <a:srgbClr val="FFFFFF"/>
                </a:solidFill>
                <a:latin typeface="Arial"/>
              </a:rPr>
              <a:t>création</a:t>
            </a:r>
            <a:r>
              <a:rPr lang="fr-FR" sz="1100" dirty="0">
                <a:solidFill>
                  <a:srgbClr val="FFFFFF"/>
                </a:solidFill>
                <a:latin typeface="Arial"/>
              </a:rPr>
              <a:t> de DMP</a:t>
            </a:r>
            <a:endParaRPr lang="fr-FR" sz="1100" b="1" kern="0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560277" y="1973277"/>
            <a:ext cx="498534" cy="948014"/>
          </a:xfrm>
          <a:prstGeom prst="rect">
            <a:avLst/>
          </a:prstGeom>
          <a:noFill/>
        </p:spPr>
        <p:txBody>
          <a:bodyPr vert="horz" wrap="none" lIns="0" tIns="32066" rIns="0" bIns="0" rtlCol="0" anchor="t">
            <a:spAutoFit/>
          </a:bodyPr>
          <a:lstStyle/>
          <a:p>
            <a:pPr algn="ctr">
              <a:lnSpc>
                <a:spcPct val="85000"/>
              </a:lnSpc>
              <a:spcAft>
                <a:spcPts val="526"/>
              </a:spcAft>
              <a:buClr>
                <a:srgbClr val="FFE600"/>
              </a:buClr>
              <a:buSzPct val="70000"/>
            </a:pPr>
            <a:r>
              <a:rPr lang="en-US" sz="7000" b="1" dirty="0"/>
              <a:t>3</a:t>
            </a:r>
            <a:endParaRPr lang="en-IN" sz="7000" b="1" dirty="0"/>
          </a:p>
        </p:txBody>
      </p:sp>
      <p:sp>
        <p:nvSpPr>
          <p:cNvPr id="109" name="Rectangle 108"/>
          <p:cNvSpPr/>
          <p:nvPr/>
        </p:nvSpPr>
        <p:spPr>
          <a:xfrm>
            <a:off x="6296585" y="4177486"/>
            <a:ext cx="1025915" cy="296392"/>
          </a:xfrm>
          <a:prstGeom prst="rect">
            <a:avLst/>
          </a:prstGeom>
        </p:spPr>
        <p:txBody>
          <a:bodyPr wrap="none" lIns="80165" tIns="40083" rIns="80165" bIns="40083">
            <a:spAutoFit/>
          </a:bodyPr>
          <a:lstStyle/>
          <a:p>
            <a:pPr lvl="0" algn="ctr">
              <a:defRPr/>
            </a:pPr>
            <a:r>
              <a:rPr lang="fr-FR" sz="1400" b="1" kern="0" dirty="0"/>
              <a:t>Utilisation</a:t>
            </a:r>
            <a:endParaRPr lang="fr-FR" sz="1600" b="1" kern="0" dirty="0"/>
          </a:p>
        </p:txBody>
      </p:sp>
      <p:sp>
        <p:nvSpPr>
          <p:cNvPr id="110" name="Rectangle 109"/>
          <p:cNvSpPr/>
          <p:nvPr/>
        </p:nvSpPr>
        <p:spPr>
          <a:xfrm>
            <a:off x="1888201" y="1404796"/>
            <a:ext cx="2295439" cy="496447"/>
          </a:xfrm>
          <a:prstGeom prst="rect">
            <a:avLst/>
          </a:prstGeom>
        </p:spPr>
        <p:txBody>
          <a:bodyPr wrap="square" lIns="80165" tIns="40083" rIns="80165" bIns="40083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900" b="1" kern="0" dirty="0">
                <a:solidFill>
                  <a:srgbClr val="1E7A1E"/>
                </a:solidFill>
                <a:cs typeface="Calibri" panose="020F0502020204030204" pitchFamily="34" charset="0"/>
              </a:rPr>
              <a:t>La création des DMP en masse est un prérequis à l’alimentation effective des DMP</a:t>
            </a:r>
            <a:endParaRPr lang="fr-FR" sz="900" dirty="0">
              <a:solidFill>
                <a:srgbClr val="1E7A1E"/>
              </a:solidFill>
            </a:endParaRPr>
          </a:p>
        </p:txBody>
      </p:sp>
      <p:sp>
        <p:nvSpPr>
          <p:cNvPr id="5" name="Curved Down Arrow 4"/>
          <p:cNvSpPr/>
          <p:nvPr/>
        </p:nvSpPr>
        <p:spPr bwMode="gray">
          <a:xfrm>
            <a:off x="1660795" y="1915818"/>
            <a:ext cx="2750251" cy="436739"/>
          </a:xfrm>
          <a:prstGeom prst="curvedDownArrow">
            <a:avLst/>
          </a:prstGeom>
          <a:solidFill>
            <a:srgbClr val="1E7A1E"/>
          </a:solidFill>
          <a:ln>
            <a:noFill/>
          </a:ln>
          <a:effectLst/>
        </p:spPr>
        <p:txBody>
          <a:bodyPr vert="vert" wrap="square" lIns="91428" tIns="45715" rIns="91428" bIns="45715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  <a:spcAft>
                <a:spcPts val="701"/>
              </a:spcAft>
            </a:pPr>
            <a:endParaRPr lang="fr-FR" sz="900" b="1" u="sng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1" name="Curved Down Arrow 110"/>
          <p:cNvSpPr/>
          <p:nvPr/>
        </p:nvSpPr>
        <p:spPr bwMode="gray">
          <a:xfrm flipV="1">
            <a:off x="4287153" y="4925038"/>
            <a:ext cx="2750251" cy="436739"/>
          </a:xfrm>
          <a:prstGeom prst="curvedDownArrow">
            <a:avLst/>
          </a:prstGeom>
          <a:solidFill>
            <a:srgbClr val="1E7A1E"/>
          </a:solidFill>
          <a:ln>
            <a:noFill/>
          </a:ln>
          <a:effectLst/>
        </p:spPr>
        <p:txBody>
          <a:bodyPr vert="vert" wrap="square" lIns="91428" tIns="45715" rIns="91428" bIns="45715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  <a:spcAft>
                <a:spcPts val="701"/>
              </a:spcAft>
            </a:pPr>
            <a:endParaRPr lang="fr-FR" sz="900" b="1" u="sng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4514559" y="5405053"/>
            <a:ext cx="2295439" cy="634947"/>
          </a:xfrm>
          <a:prstGeom prst="rect">
            <a:avLst/>
          </a:prstGeom>
        </p:spPr>
        <p:txBody>
          <a:bodyPr wrap="square" lIns="80165" tIns="40083" rIns="80165" bIns="40083">
            <a:spAutoFit/>
          </a:bodyPr>
          <a:lstStyle/>
          <a:p>
            <a:pPr algn="ctr"/>
            <a:r>
              <a:rPr lang="fr-FR" sz="900" b="1" kern="0" dirty="0">
                <a:solidFill>
                  <a:srgbClr val="1E7A1E"/>
                </a:solidFill>
                <a:cs typeface="Calibri" panose="020F0502020204030204" pitchFamily="34" charset="0"/>
              </a:rPr>
              <a:t>La dynamique créée par l’alimentation en ES est un prérequis à l’élargissement de l’utilisation du DMP par les professionnels de santé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7272181" y="2108563"/>
            <a:ext cx="443910" cy="660090"/>
            <a:chOff x="1492709" y="4399385"/>
            <a:chExt cx="502421" cy="627826"/>
          </a:xfrm>
          <a:solidFill>
            <a:srgbClr val="0C419A"/>
          </a:solidFill>
        </p:grpSpPr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689309" y="4725552"/>
              <a:ext cx="103266" cy="173453"/>
            </a:xfrm>
            <a:custGeom>
              <a:avLst/>
              <a:gdLst>
                <a:gd name="T0" fmla="*/ 11 w 22"/>
                <a:gd name="T1" fmla="*/ 39 h 39"/>
                <a:gd name="T2" fmla="*/ 15 w 22"/>
                <a:gd name="T3" fmla="*/ 11 h 39"/>
                <a:gd name="T4" fmla="*/ 17 w 22"/>
                <a:gd name="T5" fmla="*/ 6 h 39"/>
                <a:gd name="T6" fmla="*/ 11 w 22"/>
                <a:gd name="T7" fmla="*/ 0 h 39"/>
                <a:gd name="T8" fmla="*/ 5 w 22"/>
                <a:gd name="T9" fmla="*/ 6 h 39"/>
                <a:gd name="T10" fmla="*/ 8 w 22"/>
                <a:gd name="T11" fmla="*/ 11 h 39"/>
                <a:gd name="T12" fmla="*/ 11 w 22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9">
                  <a:moveTo>
                    <a:pt x="11" y="39"/>
                  </a:moveTo>
                  <a:cubicBezTo>
                    <a:pt x="22" y="20"/>
                    <a:pt x="16" y="13"/>
                    <a:pt x="15" y="11"/>
                  </a:cubicBezTo>
                  <a:cubicBezTo>
                    <a:pt x="16" y="10"/>
                    <a:pt x="17" y="8"/>
                    <a:pt x="17" y="6"/>
                  </a:cubicBezTo>
                  <a:cubicBezTo>
                    <a:pt x="17" y="3"/>
                    <a:pt x="15" y="0"/>
                    <a:pt x="11" y="0"/>
                  </a:cubicBezTo>
                  <a:cubicBezTo>
                    <a:pt x="8" y="0"/>
                    <a:pt x="5" y="3"/>
                    <a:pt x="5" y="6"/>
                  </a:cubicBezTo>
                  <a:cubicBezTo>
                    <a:pt x="5" y="8"/>
                    <a:pt x="6" y="10"/>
                    <a:pt x="8" y="11"/>
                  </a:cubicBezTo>
                  <a:cubicBezTo>
                    <a:pt x="7" y="13"/>
                    <a:pt x="0" y="20"/>
                    <a:pt x="11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 dirty="0"/>
            </a:p>
          </p:txBody>
        </p:sp>
        <p:sp>
          <p:nvSpPr>
            <p:cNvPr id="116" name="Freeform 115"/>
            <p:cNvSpPr>
              <a:spLocks noEditPoints="1"/>
            </p:cNvSpPr>
            <p:nvPr/>
          </p:nvSpPr>
          <p:spPr bwMode="auto">
            <a:xfrm>
              <a:off x="1568173" y="4399385"/>
              <a:ext cx="379299" cy="312970"/>
            </a:xfrm>
            <a:custGeom>
              <a:avLst/>
              <a:gdLst>
                <a:gd name="T0" fmla="*/ 7 w 81"/>
                <a:gd name="T1" fmla="*/ 44 h 70"/>
                <a:gd name="T2" fmla="*/ 18 w 81"/>
                <a:gd name="T3" fmla="*/ 61 h 70"/>
                <a:gd name="T4" fmla="*/ 37 w 81"/>
                <a:gd name="T5" fmla="*/ 70 h 70"/>
                <a:gd name="T6" fmla="*/ 56 w 81"/>
                <a:gd name="T7" fmla="*/ 61 h 70"/>
                <a:gd name="T8" fmla="*/ 66 w 81"/>
                <a:gd name="T9" fmla="*/ 44 h 70"/>
                <a:gd name="T10" fmla="*/ 68 w 81"/>
                <a:gd name="T11" fmla="*/ 43 h 70"/>
                <a:gd name="T12" fmla="*/ 41 w 81"/>
                <a:gd name="T13" fmla="*/ 1 h 70"/>
                <a:gd name="T14" fmla="*/ 15 w 81"/>
                <a:gd name="T15" fmla="*/ 9 h 70"/>
                <a:gd name="T16" fmla="*/ 5 w 81"/>
                <a:gd name="T17" fmla="*/ 43 h 70"/>
                <a:gd name="T18" fmla="*/ 7 w 81"/>
                <a:gd name="T19" fmla="*/ 44 h 70"/>
                <a:gd name="T20" fmla="*/ 22 w 81"/>
                <a:gd name="T21" fmla="*/ 19 h 70"/>
                <a:gd name="T22" fmla="*/ 50 w 81"/>
                <a:gd name="T23" fmla="*/ 20 h 70"/>
                <a:gd name="T24" fmla="*/ 63 w 81"/>
                <a:gd name="T25" fmla="*/ 40 h 70"/>
                <a:gd name="T26" fmla="*/ 37 w 81"/>
                <a:gd name="T27" fmla="*/ 66 h 70"/>
                <a:gd name="T28" fmla="*/ 11 w 81"/>
                <a:gd name="T29" fmla="*/ 40 h 70"/>
                <a:gd name="T30" fmla="*/ 22 w 81"/>
                <a:gd name="T31" fmla="*/ 1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" h="70">
                  <a:moveTo>
                    <a:pt x="7" y="44"/>
                  </a:moveTo>
                  <a:cubicBezTo>
                    <a:pt x="9" y="52"/>
                    <a:pt x="14" y="58"/>
                    <a:pt x="18" y="61"/>
                  </a:cubicBezTo>
                  <a:cubicBezTo>
                    <a:pt x="24" y="67"/>
                    <a:pt x="32" y="70"/>
                    <a:pt x="37" y="70"/>
                  </a:cubicBezTo>
                  <a:cubicBezTo>
                    <a:pt x="42" y="70"/>
                    <a:pt x="50" y="67"/>
                    <a:pt x="56" y="61"/>
                  </a:cubicBezTo>
                  <a:cubicBezTo>
                    <a:pt x="62" y="56"/>
                    <a:pt x="65" y="50"/>
                    <a:pt x="66" y="44"/>
                  </a:cubicBezTo>
                  <a:cubicBezTo>
                    <a:pt x="67" y="44"/>
                    <a:pt x="67" y="44"/>
                    <a:pt x="68" y="43"/>
                  </a:cubicBezTo>
                  <a:cubicBezTo>
                    <a:pt x="68" y="43"/>
                    <a:pt x="81" y="2"/>
                    <a:pt x="41" y="1"/>
                  </a:cubicBezTo>
                  <a:cubicBezTo>
                    <a:pt x="23" y="0"/>
                    <a:pt x="15" y="4"/>
                    <a:pt x="15" y="9"/>
                  </a:cubicBezTo>
                  <a:cubicBezTo>
                    <a:pt x="11" y="9"/>
                    <a:pt x="0" y="13"/>
                    <a:pt x="5" y="43"/>
                  </a:cubicBezTo>
                  <a:cubicBezTo>
                    <a:pt x="5" y="43"/>
                    <a:pt x="6" y="45"/>
                    <a:pt x="7" y="44"/>
                  </a:cubicBezTo>
                  <a:close/>
                  <a:moveTo>
                    <a:pt x="22" y="19"/>
                  </a:moveTo>
                  <a:cubicBezTo>
                    <a:pt x="29" y="22"/>
                    <a:pt x="34" y="18"/>
                    <a:pt x="50" y="20"/>
                  </a:cubicBezTo>
                  <a:cubicBezTo>
                    <a:pt x="59" y="20"/>
                    <a:pt x="63" y="31"/>
                    <a:pt x="63" y="40"/>
                  </a:cubicBezTo>
                  <a:cubicBezTo>
                    <a:pt x="63" y="54"/>
                    <a:pt x="45" y="66"/>
                    <a:pt x="37" y="66"/>
                  </a:cubicBezTo>
                  <a:cubicBezTo>
                    <a:pt x="29" y="66"/>
                    <a:pt x="11" y="54"/>
                    <a:pt x="11" y="40"/>
                  </a:cubicBezTo>
                  <a:cubicBezTo>
                    <a:pt x="11" y="31"/>
                    <a:pt x="15" y="23"/>
                    <a:pt x="2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 dirty="0"/>
            </a:p>
          </p:txBody>
        </p:sp>
        <p:sp>
          <p:nvSpPr>
            <p:cNvPr id="117" name="Freeform 116"/>
            <p:cNvSpPr>
              <a:spLocks noEditPoints="1"/>
            </p:cNvSpPr>
            <p:nvPr/>
          </p:nvSpPr>
          <p:spPr bwMode="auto">
            <a:xfrm>
              <a:off x="1492709" y="4716126"/>
              <a:ext cx="502421" cy="311085"/>
            </a:xfrm>
            <a:custGeom>
              <a:avLst/>
              <a:gdLst>
                <a:gd name="T0" fmla="*/ 86 w 107"/>
                <a:gd name="T1" fmla="*/ 0 h 70"/>
                <a:gd name="T2" fmla="*/ 83 w 107"/>
                <a:gd name="T3" fmla="*/ 0 h 70"/>
                <a:gd name="T4" fmla="*/ 89 w 107"/>
                <a:gd name="T5" fmla="*/ 30 h 70"/>
                <a:gd name="T6" fmla="*/ 96 w 107"/>
                <a:gd name="T7" fmla="*/ 39 h 70"/>
                <a:gd name="T8" fmla="*/ 101 w 107"/>
                <a:gd name="T9" fmla="*/ 46 h 70"/>
                <a:gd name="T10" fmla="*/ 93 w 107"/>
                <a:gd name="T11" fmla="*/ 53 h 70"/>
                <a:gd name="T12" fmla="*/ 86 w 107"/>
                <a:gd name="T13" fmla="*/ 46 h 70"/>
                <a:gd name="T14" fmla="*/ 92 w 107"/>
                <a:gd name="T15" fmla="*/ 38 h 70"/>
                <a:gd name="T16" fmla="*/ 85 w 107"/>
                <a:gd name="T17" fmla="*/ 33 h 70"/>
                <a:gd name="T18" fmla="*/ 76 w 107"/>
                <a:gd name="T19" fmla="*/ 34 h 70"/>
                <a:gd name="T20" fmla="*/ 78 w 107"/>
                <a:gd name="T21" fmla="*/ 39 h 70"/>
                <a:gd name="T22" fmla="*/ 71 w 107"/>
                <a:gd name="T23" fmla="*/ 47 h 70"/>
                <a:gd name="T24" fmla="*/ 63 w 107"/>
                <a:gd name="T25" fmla="*/ 39 h 70"/>
                <a:gd name="T26" fmla="*/ 71 w 107"/>
                <a:gd name="T27" fmla="*/ 32 h 70"/>
                <a:gd name="T28" fmla="*/ 73 w 107"/>
                <a:gd name="T29" fmla="*/ 32 h 70"/>
                <a:gd name="T30" fmla="*/ 85 w 107"/>
                <a:gd name="T31" fmla="*/ 28 h 70"/>
                <a:gd name="T32" fmla="*/ 76 w 107"/>
                <a:gd name="T33" fmla="*/ 0 h 70"/>
                <a:gd name="T34" fmla="*/ 73 w 107"/>
                <a:gd name="T35" fmla="*/ 0 h 70"/>
                <a:gd name="T36" fmla="*/ 53 w 107"/>
                <a:gd name="T37" fmla="*/ 52 h 70"/>
                <a:gd name="T38" fmla="*/ 34 w 107"/>
                <a:gd name="T39" fmla="*/ 0 h 70"/>
                <a:gd name="T40" fmla="*/ 32 w 107"/>
                <a:gd name="T41" fmla="*/ 0 h 70"/>
                <a:gd name="T42" fmla="*/ 23 w 107"/>
                <a:gd name="T43" fmla="*/ 30 h 70"/>
                <a:gd name="T44" fmla="*/ 20 w 107"/>
                <a:gd name="T45" fmla="*/ 32 h 70"/>
                <a:gd name="T46" fmla="*/ 25 w 107"/>
                <a:gd name="T47" fmla="*/ 0 h 70"/>
                <a:gd name="T48" fmla="*/ 22 w 107"/>
                <a:gd name="T49" fmla="*/ 0 h 70"/>
                <a:gd name="T50" fmla="*/ 17 w 107"/>
                <a:gd name="T51" fmla="*/ 1 h 70"/>
                <a:gd name="T52" fmla="*/ 0 w 107"/>
                <a:gd name="T53" fmla="*/ 24 h 70"/>
                <a:gd name="T54" fmla="*/ 0 w 107"/>
                <a:gd name="T55" fmla="*/ 45 h 70"/>
                <a:gd name="T56" fmla="*/ 26 w 107"/>
                <a:gd name="T57" fmla="*/ 70 h 70"/>
                <a:gd name="T58" fmla="*/ 80 w 107"/>
                <a:gd name="T59" fmla="*/ 70 h 70"/>
                <a:gd name="T60" fmla="*/ 107 w 107"/>
                <a:gd name="T61" fmla="*/ 45 h 70"/>
                <a:gd name="T62" fmla="*/ 107 w 107"/>
                <a:gd name="T63" fmla="*/ 24 h 70"/>
                <a:gd name="T64" fmla="*/ 86 w 107"/>
                <a:gd name="T65" fmla="*/ 0 h 70"/>
                <a:gd name="T66" fmla="*/ 29 w 107"/>
                <a:gd name="T67" fmla="*/ 56 h 70"/>
                <a:gd name="T68" fmla="*/ 18 w 107"/>
                <a:gd name="T69" fmla="*/ 45 h 70"/>
                <a:gd name="T70" fmla="*/ 29 w 107"/>
                <a:gd name="T71" fmla="*/ 34 h 70"/>
                <a:gd name="T72" fmla="*/ 40 w 107"/>
                <a:gd name="T73" fmla="*/ 45 h 70"/>
                <a:gd name="T74" fmla="*/ 29 w 107"/>
                <a:gd name="T75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7" h="70">
                  <a:moveTo>
                    <a:pt x="86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91" y="8"/>
                    <a:pt x="93" y="19"/>
                    <a:pt x="89" y="30"/>
                  </a:cubicBezTo>
                  <a:cubicBezTo>
                    <a:pt x="93" y="32"/>
                    <a:pt x="95" y="35"/>
                    <a:pt x="96" y="39"/>
                  </a:cubicBezTo>
                  <a:cubicBezTo>
                    <a:pt x="99" y="40"/>
                    <a:pt x="101" y="42"/>
                    <a:pt x="101" y="46"/>
                  </a:cubicBezTo>
                  <a:cubicBezTo>
                    <a:pt x="101" y="50"/>
                    <a:pt x="98" y="53"/>
                    <a:pt x="93" y="53"/>
                  </a:cubicBezTo>
                  <a:cubicBezTo>
                    <a:pt x="89" y="53"/>
                    <a:pt x="86" y="50"/>
                    <a:pt x="86" y="46"/>
                  </a:cubicBezTo>
                  <a:cubicBezTo>
                    <a:pt x="86" y="42"/>
                    <a:pt x="89" y="39"/>
                    <a:pt x="92" y="38"/>
                  </a:cubicBezTo>
                  <a:cubicBezTo>
                    <a:pt x="91" y="36"/>
                    <a:pt x="88" y="33"/>
                    <a:pt x="85" y="33"/>
                  </a:cubicBezTo>
                  <a:cubicBezTo>
                    <a:pt x="82" y="32"/>
                    <a:pt x="79" y="32"/>
                    <a:pt x="76" y="34"/>
                  </a:cubicBezTo>
                  <a:cubicBezTo>
                    <a:pt x="78" y="36"/>
                    <a:pt x="78" y="37"/>
                    <a:pt x="78" y="39"/>
                  </a:cubicBezTo>
                  <a:cubicBezTo>
                    <a:pt x="78" y="43"/>
                    <a:pt x="75" y="47"/>
                    <a:pt x="71" y="47"/>
                  </a:cubicBezTo>
                  <a:cubicBezTo>
                    <a:pt x="67" y="47"/>
                    <a:pt x="63" y="43"/>
                    <a:pt x="63" y="39"/>
                  </a:cubicBezTo>
                  <a:cubicBezTo>
                    <a:pt x="63" y="35"/>
                    <a:pt x="67" y="32"/>
                    <a:pt x="71" y="32"/>
                  </a:cubicBezTo>
                  <a:cubicBezTo>
                    <a:pt x="71" y="32"/>
                    <a:pt x="72" y="32"/>
                    <a:pt x="73" y="32"/>
                  </a:cubicBezTo>
                  <a:cubicBezTo>
                    <a:pt x="76" y="29"/>
                    <a:pt x="81" y="28"/>
                    <a:pt x="85" y="28"/>
                  </a:cubicBezTo>
                  <a:cubicBezTo>
                    <a:pt x="90" y="18"/>
                    <a:pt x="86" y="6"/>
                    <a:pt x="76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1" y="6"/>
                    <a:pt x="17" y="20"/>
                    <a:pt x="23" y="30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4" y="21"/>
                    <a:pt x="16" y="8"/>
                    <a:pt x="25" y="0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7" y="5"/>
                    <a:pt x="0" y="14"/>
                    <a:pt x="0" y="2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59"/>
                    <a:pt x="12" y="70"/>
                    <a:pt x="26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95" y="70"/>
                    <a:pt x="107" y="59"/>
                    <a:pt x="107" y="45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7" y="13"/>
                    <a:pt x="98" y="3"/>
                    <a:pt x="86" y="0"/>
                  </a:cubicBezTo>
                  <a:close/>
                  <a:moveTo>
                    <a:pt x="29" y="56"/>
                  </a:moveTo>
                  <a:cubicBezTo>
                    <a:pt x="23" y="56"/>
                    <a:pt x="18" y="51"/>
                    <a:pt x="18" y="45"/>
                  </a:cubicBezTo>
                  <a:cubicBezTo>
                    <a:pt x="18" y="39"/>
                    <a:pt x="23" y="34"/>
                    <a:pt x="29" y="34"/>
                  </a:cubicBezTo>
                  <a:cubicBezTo>
                    <a:pt x="35" y="34"/>
                    <a:pt x="40" y="39"/>
                    <a:pt x="40" y="45"/>
                  </a:cubicBezTo>
                  <a:cubicBezTo>
                    <a:pt x="40" y="51"/>
                    <a:pt x="35" y="56"/>
                    <a:pt x="29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 dirty="0"/>
            </a:p>
          </p:txBody>
        </p:sp>
        <p:sp>
          <p:nvSpPr>
            <p:cNvPr id="118" name="Oval 117"/>
            <p:cNvSpPr>
              <a:spLocks noChangeArrowheads="1"/>
            </p:cNvSpPr>
            <p:nvPr/>
          </p:nvSpPr>
          <p:spPr bwMode="auto">
            <a:xfrm>
              <a:off x="1595974" y="4885808"/>
              <a:ext cx="65533" cy="622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 dirty="0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714066" y="2494618"/>
            <a:ext cx="479713" cy="679722"/>
            <a:chOff x="2111373" y="4530726"/>
            <a:chExt cx="469900" cy="523875"/>
          </a:xfrm>
          <a:solidFill>
            <a:srgbClr val="006800"/>
          </a:solidFill>
        </p:grpSpPr>
        <p:sp>
          <p:nvSpPr>
            <p:cNvPr id="129" name="Freeform 135"/>
            <p:cNvSpPr>
              <a:spLocks noEditPoints="1"/>
            </p:cNvSpPr>
            <p:nvPr/>
          </p:nvSpPr>
          <p:spPr bwMode="auto">
            <a:xfrm>
              <a:off x="2111373" y="4619626"/>
              <a:ext cx="469900" cy="434975"/>
            </a:xfrm>
            <a:custGeom>
              <a:avLst/>
              <a:gdLst>
                <a:gd name="T0" fmla="*/ 92 w 125"/>
                <a:gd name="T1" fmla="*/ 0 h 116"/>
                <a:gd name="T2" fmla="*/ 33 w 125"/>
                <a:gd name="T3" fmla="*/ 0 h 116"/>
                <a:gd name="T4" fmla="*/ 0 w 125"/>
                <a:gd name="T5" fmla="*/ 14 h 116"/>
                <a:gd name="T6" fmla="*/ 5 w 125"/>
                <a:gd name="T7" fmla="*/ 116 h 116"/>
                <a:gd name="T8" fmla="*/ 41 w 125"/>
                <a:gd name="T9" fmla="*/ 112 h 116"/>
                <a:gd name="T10" fmla="*/ 46 w 125"/>
                <a:gd name="T11" fmla="*/ 93 h 116"/>
                <a:gd name="T12" fmla="*/ 61 w 125"/>
                <a:gd name="T13" fmla="*/ 112 h 116"/>
                <a:gd name="T14" fmla="*/ 64 w 125"/>
                <a:gd name="T15" fmla="*/ 93 h 116"/>
                <a:gd name="T16" fmla="*/ 79 w 125"/>
                <a:gd name="T17" fmla="*/ 112 h 116"/>
                <a:gd name="T18" fmla="*/ 84 w 125"/>
                <a:gd name="T19" fmla="*/ 116 h 116"/>
                <a:gd name="T20" fmla="*/ 120 w 125"/>
                <a:gd name="T21" fmla="*/ 26 h 116"/>
                <a:gd name="T22" fmla="*/ 101 w 125"/>
                <a:gd name="T23" fmla="*/ 0 h 116"/>
                <a:gd name="T24" fmla="*/ 33 w 125"/>
                <a:gd name="T25" fmla="*/ 33 h 116"/>
                <a:gd name="T26" fmla="*/ 14 w 125"/>
                <a:gd name="T27" fmla="*/ 53 h 116"/>
                <a:gd name="T28" fmla="*/ 33 w 125"/>
                <a:gd name="T29" fmla="*/ 79 h 116"/>
                <a:gd name="T30" fmla="*/ 14 w 125"/>
                <a:gd name="T31" fmla="*/ 60 h 116"/>
                <a:gd name="T32" fmla="*/ 33 w 125"/>
                <a:gd name="T33" fmla="*/ 79 h 116"/>
                <a:gd name="T34" fmla="*/ 59 w 125"/>
                <a:gd name="T35" fmla="*/ 33 h 116"/>
                <a:gd name="T36" fmla="*/ 39 w 125"/>
                <a:gd name="T37" fmla="*/ 53 h 116"/>
                <a:gd name="T38" fmla="*/ 59 w 125"/>
                <a:gd name="T39" fmla="*/ 79 h 116"/>
                <a:gd name="T40" fmla="*/ 39 w 125"/>
                <a:gd name="T41" fmla="*/ 60 h 116"/>
                <a:gd name="T42" fmla="*/ 59 w 125"/>
                <a:gd name="T43" fmla="*/ 79 h 116"/>
                <a:gd name="T44" fmla="*/ 85 w 125"/>
                <a:gd name="T45" fmla="*/ 33 h 116"/>
                <a:gd name="T46" fmla="*/ 66 w 125"/>
                <a:gd name="T47" fmla="*/ 53 h 116"/>
                <a:gd name="T48" fmla="*/ 86 w 125"/>
                <a:gd name="T49" fmla="*/ 79 h 116"/>
                <a:gd name="T50" fmla="*/ 66 w 125"/>
                <a:gd name="T51" fmla="*/ 60 h 116"/>
                <a:gd name="T52" fmla="*/ 86 w 125"/>
                <a:gd name="T53" fmla="*/ 79 h 116"/>
                <a:gd name="T54" fmla="*/ 111 w 125"/>
                <a:gd name="T55" fmla="*/ 33 h 116"/>
                <a:gd name="T56" fmla="*/ 91 w 125"/>
                <a:gd name="T57" fmla="*/ 53 h 116"/>
                <a:gd name="T58" fmla="*/ 111 w 125"/>
                <a:gd name="T59" fmla="*/ 79 h 116"/>
                <a:gd name="T60" fmla="*/ 92 w 125"/>
                <a:gd name="T61" fmla="*/ 60 h 116"/>
                <a:gd name="T62" fmla="*/ 111 w 125"/>
                <a:gd name="T63" fmla="*/ 7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5" h="116">
                  <a:moveTo>
                    <a:pt x="101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16"/>
                    <a:pt x="79" y="30"/>
                    <a:pt x="62" y="30"/>
                  </a:cubicBezTo>
                  <a:cubicBezTo>
                    <a:pt x="46" y="30"/>
                    <a:pt x="33" y="16"/>
                    <a:pt x="3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41" y="116"/>
                    <a:pt x="41" y="116"/>
                    <a:pt x="41" y="116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4" y="112"/>
                    <a:pt x="64" y="112"/>
                    <a:pt x="64" y="11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120" y="116"/>
                    <a:pt x="120" y="116"/>
                    <a:pt x="120" y="11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5" y="14"/>
                    <a:pt x="125" y="14"/>
                    <a:pt x="125" y="14"/>
                  </a:cubicBezTo>
                  <a:lnTo>
                    <a:pt x="101" y="0"/>
                  </a:lnTo>
                  <a:close/>
                  <a:moveTo>
                    <a:pt x="14" y="33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14" y="53"/>
                    <a:pt x="14" y="53"/>
                    <a:pt x="14" y="53"/>
                  </a:cubicBezTo>
                  <a:lnTo>
                    <a:pt x="14" y="33"/>
                  </a:lnTo>
                  <a:close/>
                  <a:moveTo>
                    <a:pt x="33" y="79"/>
                  </a:moveTo>
                  <a:cubicBezTo>
                    <a:pt x="14" y="79"/>
                    <a:pt x="14" y="79"/>
                    <a:pt x="14" y="79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33" y="60"/>
                    <a:pt x="33" y="60"/>
                    <a:pt x="33" y="60"/>
                  </a:cubicBezTo>
                  <a:lnTo>
                    <a:pt x="33" y="79"/>
                  </a:lnTo>
                  <a:close/>
                  <a:moveTo>
                    <a:pt x="39" y="33"/>
                  </a:moveTo>
                  <a:cubicBezTo>
                    <a:pt x="59" y="33"/>
                    <a:pt x="59" y="33"/>
                    <a:pt x="59" y="3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39" y="53"/>
                    <a:pt x="39" y="53"/>
                    <a:pt x="39" y="53"/>
                  </a:cubicBezTo>
                  <a:lnTo>
                    <a:pt x="39" y="33"/>
                  </a:lnTo>
                  <a:close/>
                  <a:moveTo>
                    <a:pt x="59" y="79"/>
                  </a:moveTo>
                  <a:cubicBezTo>
                    <a:pt x="39" y="79"/>
                    <a:pt x="39" y="79"/>
                    <a:pt x="39" y="7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59" y="60"/>
                    <a:pt x="59" y="60"/>
                    <a:pt x="59" y="60"/>
                  </a:cubicBezTo>
                  <a:lnTo>
                    <a:pt x="59" y="79"/>
                  </a:lnTo>
                  <a:close/>
                  <a:moveTo>
                    <a:pt x="66" y="33"/>
                  </a:moveTo>
                  <a:cubicBezTo>
                    <a:pt x="85" y="33"/>
                    <a:pt x="85" y="33"/>
                    <a:pt x="85" y="33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66" y="53"/>
                    <a:pt x="66" y="53"/>
                    <a:pt x="66" y="53"/>
                  </a:cubicBezTo>
                  <a:lnTo>
                    <a:pt x="66" y="33"/>
                  </a:lnTo>
                  <a:close/>
                  <a:moveTo>
                    <a:pt x="86" y="79"/>
                  </a:moveTo>
                  <a:cubicBezTo>
                    <a:pt x="66" y="79"/>
                    <a:pt x="66" y="79"/>
                    <a:pt x="66" y="79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86" y="60"/>
                    <a:pt x="86" y="60"/>
                    <a:pt x="86" y="60"/>
                  </a:cubicBezTo>
                  <a:cubicBezTo>
                    <a:pt x="86" y="79"/>
                    <a:pt x="86" y="79"/>
                    <a:pt x="86" y="79"/>
                  </a:cubicBezTo>
                  <a:close/>
                  <a:moveTo>
                    <a:pt x="91" y="33"/>
                  </a:moveTo>
                  <a:cubicBezTo>
                    <a:pt x="111" y="33"/>
                    <a:pt x="111" y="33"/>
                    <a:pt x="111" y="3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91" y="53"/>
                    <a:pt x="91" y="53"/>
                    <a:pt x="91" y="53"/>
                  </a:cubicBezTo>
                  <a:lnTo>
                    <a:pt x="91" y="33"/>
                  </a:lnTo>
                  <a:close/>
                  <a:moveTo>
                    <a:pt x="111" y="79"/>
                  </a:moveTo>
                  <a:cubicBezTo>
                    <a:pt x="92" y="79"/>
                    <a:pt x="92" y="79"/>
                    <a:pt x="92" y="79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111" y="60"/>
                    <a:pt x="111" y="60"/>
                    <a:pt x="111" y="60"/>
                  </a:cubicBezTo>
                  <a:lnTo>
                    <a:pt x="111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464646"/>
                </a:solidFill>
                <a:latin typeface="Arial" panose="020B0604020202020204"/>
              </a:endParaRPr>
            </a:p>
          </p:txBody>
        </p:sp>
        <p:sp>
          <p:nvSpPr>
            <p:cNvPr id="130" name="Freeform 136"/>
            <p:cNvSpPr>
              <a:spLocks noEditPoints="1"/>
            </p:cNvSpPr>
            <p:nvPr/>
          </p:nvSpPr>
          <p:spPr bwMode="auto">
            <a:xfrm>
              <a:off x="2254250" y="4530726"/>
              <a:ext cx="184150" cy="179388"/>
            </a:xfrm>
            <a:custGeom>
              <a:avLst/>
              <a:gdLst>
                <a:gd name="T0" fmla="*/ 24 w 49"/>
                <a:gd name="T1" fmla="*/ 48 h 48"/>
                <a:gd name="T2" fmla="*/ 49 w 49"/>
                <a:gd name="T3" fmla="*/ 24 h 48"/>
                <a:gd name="T4" fmla="*/ 24 w 49"/>
                <a:gd name="T5" fmla="*/ 0 h 48"/>
                <a:gd name="T6" fmla="*/ 0 w 49"/>
                <a:gd name="T7" fmla="*/ 24 h 48"/>
                <a:gd name="T8" fmla="*/ 24 w 49"/>
                <a:gd name="T9" fmla="*/ 48 h 48"/>
                <a:gd name="T10" fmla="*/ 7 w 49"/>
                <a:gd name="T11" fmla="*/ 17 h 48"/>
                <a:gd name="T12" fmla="*/ 18 w 49"/>
                <a:gd name="T13" fmla="*/ 17 h 48"/>
                <a:gd name="T14" fmla="*/ 18 w 49"/>
                <a:gd name="T15" fmla="*/ 6 h 48"/>
                <a:gd name="T16" fmla="*/ 31 w 49"/>
                <a:gd name="T17" fmla="*/ 6 h 48"/>
                <a:gd name="T18" fmla="*/ 31 w 49"/>
                <a:gd name="T19" fmla="*/ 17 h 48"/>
                <a:gd name="T20" fmla="*/ 42 w 49"/>
                <a:gd name="T21" fmla="*/ 17 h 48"/>
                <a:gd name="T22" fmla="*/ 42 w 49"/>
                <a:gd name="T23" fmla="*/ 31 h 48"/>
                <a:gd name="T24" fmla="*/ 31 w 49"/>
                <a:gd name="T25" fmla="*/ 31 h 48"/>
                <a:gd name="T26" fmla="*/ 31 w 49"/>
                <a:gd name="T27" fmla="*/ 42 h 48"/>
                <a:gd name="T28" fmla="*/ 18 w 49"/>
                <a:gd name="T29" fmla="*/ 42 h 48"/>
                <a:gd name="T30" fmla="*/ 18 w 49"/>
                <a:gd name="T31" fmla="*/ 31 h 48"/>
                <a:gd name="T32" fmla="*/ 7 w 49"/>
                <a:gd name="T33" fmla="*/ 31 h 48"/>
                <a:gd name="T34" fmla="*/ 7 w 49"/>
                <a:gd name="T35" fmla="*/ 1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4" y="48"/>
                  </a:moveTo>
                  <a:cubicBezTo>
                    <a:pt x="38" y="48"/>
                    <a:pt x="49" y="37"/>
                    <a:pt x="49" y="24"/>
                  </a:cubicBezTo>
                  <a:cubicBezTo>
                    <a:pt x="49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7" y="17"/>
                  </a:moveTo>
                  <a:cubicBezTo>
                    <a:pt x="18" y="17"/>
                    <a:pt x="18" y="17"/>
                    <a:pt x="18" y="1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7" y="31"/>
                    <a:pt x="7" y="31"/>
                    <a:pt x="7" y="31"/>
                  </a:cubicBezTo>
                  <a:lnTo>
                    <a:pt x="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464646"/>
                </a:solidFill>
                <a:latin typeface="Arial" panose="020B0604020202020204"/>
              </a:endParaRPr>
            </a:p>
          </p:txBody>
        </p:sp>
      </p:grpSp>
      <p:sp>
        <p:nvSpPr>
          <p:cNvPr id="147" name="Freeform 13"/>
          <p:cNvSpPr>
            <a:spLocks noChangeAspect="1" noEditPoints="1"/>
          </p:cNvSpPr>
          <p:nvPr/>
        </p:nvSpPr>
        <p:spPr bwMode="auto">
          <a:xfrm>
            <a:off x="2307956" y="3185214"/>
            <a:ext cx="522560" cy="554962"/>
          </a:xfrm>
          <a:custGeom>
            <a:avLst/>
            <a:gdLst>
              <a:gd name="T0" fmla="*/ 135 w 223"/>
              <a:gd name="T1" fmla="*/ 23 h 223"/>
              <a:gd name="T2" fmla="*/ 119 w 223"/>
              <a:gd name="T3" fmla="*/ 30 h 223"/>
              <a:gd name="T4" fmla="*/ 112 w 223"/>
              <a:gd name="T5" fmla="*/ 0 h 223"/>
              <a:gd name="T6" fmla="*/ 105 w 223"/>
              <a:gd name="T7" fmla="*/ 30 h 223"/>
              <a:gd name="T8" fmla="*/ 88 w 223"/>
              <a:gd name="T9" fmla="*/ 23 h 223"/>
              <a:gd name="T10" fmla="*/ 0 w 223"/>
              <a:gd name="T11" fmla="*/ 51 h 223"/>
              <a:gd name="T12" fmla="*/ 51 w 223"/>
              <a:gd name="T13" fmla="*/ 66 h 223"/>
              <a:gd name="T14" fmla="*/ 93 w 223"/>
              <a:gd name="T15" fmla="*/ 67 h 223"/>
              <a:gd name="T16" fmla="*/ 105 w 223"/>
              <a:gd name="T17" fmla="*/ 109 h 223"/>
              <a:gd name="T18" fmla="*/ 80 w 223"/>
              <a:gd name="T19" fmla="*/ 103 h 223"/>
              <a:gd name="T20" fmla="*/ 55 w 223"/>
              <a:gd name="T21" fmla="*/ 92 h 223"/>
              <a:gd name="T22" fmla="*/ 75 w 223"/>
              <a:gd name="T23" fmla="*/ 89 h 223"/>
              <a:gd name="T24" fmla="*/ 97 w 223"/>
              <a:gd name="T25" fmla="*/ 83 h 223"/>
              <a:gd name="T26" fmla="*/ 91 w 223"/>
              <a:gd name="T27" fmla="*/ 77 h 223"/>
              <a:gd name="T28" fmla="*/ 35 w 223"/>
              <a:gd name="T29" fmla="*/ 92 h 223"/>
              <a:gd name="T30" fmla="*/ 89 w 223"/>
              <a:gd name="T31" fmla="*/ 119 h 223"/>
              <a:gd name="T32" fmla="*/ 100 w 223"/>
              <a:gd name="T33" fmla="*/ 167 h 223"/>
              <a:gd name="T34" fmla="*/ 102 w 223"/>
              <a:gd name="T35" fmla="*/ 223 h 223"/>
              <a:gd name="T36" fmla="*/ 103 w 223"/>
              <a:gd name="T37" fmla="*/ 223 h 223"/>
              <a:gd name="T38" fmla="*/ 106 w 223"/>
              <a:gd name="T39" fmla="*/ 177 h 223"/>
              <a:gd name="T40" fmla="*/ 107 w 223"/>
              <a:gd name="T41" fmla="*/ 208 h 223"/>
              <a:gd name="T42" fmla="*/ 116 w 223"/>
              <a:gd name="T43" fmla="*/ 208 h 223"/>
              <a:gd name="T44" fmla="*/ 117 w 223"/>
              <a:gd name="T45" fmla="*/ 178 h 223"/>
              <a:gd name="T46" fmla="*/ 119 w 223"/>
              <a:gd name="T47" fmla="*/ 223 h 223"/>
              <a:gd name="T48" fmla="*/ 119 w 223"/>
              <a:gd name="T49" fmla="*/ 223 h 223"/>
              <a:gd name="T50" fmla="*/ 122 w 223"/>
              <a:gd name="T51" fmla="*/ 167 h 223"/>
              <a:gd name="T52" fmla="*/ 133 w 223"/>
              <a:gd name="T53" fmla="*/ 119 h 223"/>
              <a:gd name="T54" fmla="*/ 187 w 223"/>
              <a:gd name="T55" fmla="*/ 92 h 223"/>
              <a:gd name="T56" fmla="*/ 131 w 223"/>
              <a:gd name="T57" fmla="*/ 77 h 223"/>
              <a:gd name="T58" fmla="*/ 124 w 223"/>
              <a:gd name="T59" fmla="*/ 83 h 223"/>
              <a:gd name="T60" fmla="*/ 147 w 223"/>
              <a:gd name="T61" fmla="*/ 89 h 223"/>
              <a:gd name="T62" fmla="*/ 167 w 223"/>
              <a:gd name="T63" fmla="*/ 92 h 223"/>
              <a:gd name="T64" fmla="*/ 142 w 223"/>
              <a:gd name="T65" fmla="*/ 103 h 223"/>
              <a:gd name="T66" fmla="*/ 118 w 223"/>
              <a:gd name="T67" fmla="*/ 109 h 223"/>
              <a:gd name="T68" fmla="*/ 131 w 223"/>
              <a:gd name="T69" fmla="*/ 67 h 223"/>
              <a:gd name="T70" fmla="*/ 172 w 223"/>
              <a:gd name="T71" fmla="*/ 66 h 223"/>
              <a:gd name="T72" fmla="*/ 223 w 223"/>
              <a:gd name="T73" fmla="*/ 51 h 223"/>
              <a:gd name="T74" fmla="*/ 97 w 223"/>
              <a:gd name="T75" fmla="*/ 151 h 223"/>
              <a:gd name="T76" fmla="*/ 106 w 223"/>
              <a:gd name="T77" fmla="*/ 125 h 223"/>
              <a:gd name="T78" fmla="*/ 97 w 223"/>
              <a:gd name="T79" fmla="*/ 151 h 223"/>
              <a:gd name="T80" fmla="*/ 125 w 223"/>
              <a:gd name="T81" fmla="*/ 151 h 223"/>
              <a:gd name="T82" fmla="*/ 117 w 223"/>
              <a:gd name="T83" fmla="*/ 126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23" h="223">
                <a:moveTo>
                  <a:pt x="154" y="15"/>
                </a:moveTo>
                <a:cubicBezTo>
                  <a:pt x="147" y="9"/>
                  <a:pt x="142" y="10"/>
                  <a:pt x="135" y="23"/>
                </a:cubicBezTo>
                <a:cubicBezTo>
                  <a:pt x="131" y="31"/>
                  <a:pt x="123" y="32"/>
                  <a:pt x="119" y="32"/>
                </a:cubicBezTo>
                <a:cubicBezTo>
                  <a:pt x="119" y="30"/>
                  <a:pt x="119" y="30"/>
                  <a:pt x="119" y="30"/>
                </a:cubicBezTo>
                <a:cubicBezTo>
                  <a:pt x="124" y="28"/>
                  <a:pt x="128" y="22"/>
                  <a:pt x="128" y="16"/>
                </a:cubicBezTo>
                <a:cubicBezTo>
                  <a:pt x="128" y="7"/>
                  <a:pt x="120" y="0"/>
                  <a:pt x="112" y="0"/>
                </a:cubicBezTo>
                <a:cubicBezTo>
                  <a:pt x="103" y="0"/>
                  <a:pt x="96" y="7"/>
                  <a:pt x="96" y="16"/>
                </a:cubicBezTo>
                <a:cubicBezTo>
                  <a:pt x="96" y="22"/>
                  <a:pt x="99" y="28"/>
                  <a:pt x="105" y="30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0" y="32"/>
                  <a:pt x="93" y="31"/>
                  <a:pt x="88" y="23"/>
                </a:cubicBezTo>
                <a:cubicBezTo>
                  <a:pt x="81" y="10"/>
                  <a:pt x="76" y="9"/>
                  <a:pt x="69" y="15"/>
                </a:cubicBezTo>
                <a:cubicBezTo>
                  <a:pt x="62" y="20"/>
                  <a:pt x="34" y="54"/>
                  <a:pt x="0" y="51"/>
                </a:cubicBezTo>
                <a:cubicBezTo>
                  <a:pt x="0" y="51"/>
                  <a:pt x="7" y="66"/>
                  <a:pt x="25" y="63"/>
                </a:cubicBezTo>
                <a:cubicBezTo>
                  <a:pt x="25" y="63"/>
                  <a:pt x="35" y="73"/>
                  <a:pt x="51" y="66"/>
                </a:cubicBezTo>
                <a:cubicBezTo>
                  <a:pt x="51" y="66"/>
                  <a:pt x="59" y="73"/>
                  <a:pt x="72" y="66"/>
                </a:cubicBezTo>
                <a:cubicBezTo>
                  <a:pt x="72" y="66"/>
                  <a:pt x="82" y="74"/>
                  <a:pt x="93" y="67"/>
                </a:cubicBezTo>
                <a:cubicBezTo>
                  <a:pt x="93" y="67"/>
                  <a:pt x="98" y="72"/>
                  <a:pt x="105" y="70"/>
                </a:cubicBezTo>
                <a:cubicBezTo>
                  <a:pt x="105" y="109"/>
                  <a:pt x="105" y="109"/>
                  <a:pt x="105" y="109"/>
                </a:cubicBezTo>
                <a:cubicBezTo>
                  <a:pt x="105" y="109"/>
                  <a:pt x="104" y="109"/>
                  <a:pt x="103" y="108"/>
                </a:cubicBezTo>
                <a:cubicBezTo>
                  <a:pt x="103" y="108"/>
                  <a:pt x="92" y="106"/>
                  <a:pt x="80" y="103"/>
                </a:cubicBezTo>
                <a:cubicBezTo>
                  <a:pt x="68" y="100"/>
                  <a:pt x="56" y="95"/>
                  <a:pt x="54" y="92"/>
                </a:cubicBezTo>
                <a:cubicBezTo>
                  <a:pt x="54" y="92"/>
                  <a:pt x="54" y="92"/>
                  <a:pt x="55" y="92"/>
                </a:cubicBezTo>
                <a:cubicBezTo>
                  <a:pt x="56" y="91"/>
                  <a:pt x="57" y="91"/>
                  <a:pt x="59" y="90"/>
                </a:cubicBezTo>
                <a:cubicBezTo>
                  <a:pt x="64" y="89"/>
                  <a:pt x="69" y="89"/>
                  <a:pt x="75" y="89"/>
                </a:cubicBezTo>
                <a:cubicBezTo>
                  <a:pt x="87" y="88"/>
                  <a:pt x="89" y="89"/>
                  <a:pt x="89" y="89"/>
                </a:cubicBezTo>
                <a:cubicBezTo>
                  <a:pt x="89" y="88"/>
                  <a:pt x="96" y="89"/>
                  <a:pt x="97" y="83"/>
                </a:cubicBezTo>
                <a:cubicBezTo>
                  <a:pt x="97" y="83"/>
                  <a:pt x="98" y="82"/>
                  <a:pt x="97" y="82"/>
                </a:cubicBezTo>
                <a:cubicBezTo>
                  <a:pt x="97" y="78"/>
                  <a:pt x="94" y="77"/>
                  <a:pt x="91" y="77"/>
                </a:cubicBezTo>
                <a:cubicBezTo>
                  <a:pt x="86" y="76"/>
                  <a:pt x="88" y="76"/>
                  <a:pt x="82" y="77"/>
                </a:cubicBezTo>
                <a:cubicBezTo>
                  <a:pt x="71" y="77"/>
                  <a:pt x="39" y="75"/>
                  <a:pt x="35" y="92"/>
                </a:cubicBezTo>
                <a:cubicBezTo>
                  <a:pt x="35" y="92"/>
                  <a:pt x="35" y="93"/>
                  <a:pt x="35" y="93"/>
                </a:cubicBezTo>
                <a:cubicBezTo>
                  <a:pt x="36" y="108"/>
                  <a:pt x="67" y="114"/>
                  <a:pt x="89" y="119"/>
                </a:cubicBezTo>
                <a:cubicBezTo>
                  <a:pt x="82" y="124"/>
                  <a:pt x="78" y="131"/>
                  <a:pt x="76" y="139"/>
                </a:cubicBezTo>
                <a:cubicBezTo>
                  <a:pt x="75" y="149"/>
                  <a:pt x="83" y="157"/>
                  <a:pt x="100" y="167"/>
                </a:cubicBezTo>
                <a:cubicBezTo>
                  <a:pt x="87" y="177"/>
                  <a:pt x="78" y="185"/>
                  <a:pt x="79" y="196"/>
                </a:cubicBezTo>
                <a:cubicBezTo>
                  <a:pt x="80" y="204"/>
                  <a:pt x="88" y="216"/>
                  <a:pt x="102" y="223"/>
                </a:cubicBezTo>
                <a:cubicBezTo>
                  <a:pt x="102" y="223"/>
                  <a:pt x="102" y="223"/>
                  <a:pt x="103" y="223"/>
                </a:cubicBezTo>
                <a:cubicBezTo>
                  <a:pt x="103" y="223"/>
                  <a:pt x="103" y="223"/>
                  <a:pt x="103" y="223"/>
                </a:cubicBezTo>
                <a:cubicBezTo>
                  <a:pt x="103" y="223"/>
                  <a:pt x="92" y="207"/>
                  <a:pt x="91" y="198"/>
                </a:cubicBezTo>
                <a:cubicBezTo>
                  <a:pt x="91" y="193"/>
                  <a:pt x="94" y="186"/>
                  <a:pt x="106" y="177"/>
                </a:cubicBezTo>
                <a:cubicBezTo>
                  <a:pt x="107" y="208"/>
                  <a:pt x="107" y="208"/>
                  <a:pt x="107" y="208"/>
                </a:cubicBezTo>
                <a:cubicBezTo>
                  <a:pt x="107" y="208"/>
                  <a:pt x="107" y="208"/>
                  <a:pt x="107" y="208"/>
                </a:cubicBezTo>
                <a:cubicBezTo>
                  <a:pt x="107" y="211"/>
                  <a:pt x="109" y="213"/>
                  <a:pt x="111" y="213"/>
                </a:cubicBezTo>
                <a:cubicBezTo>
                  <a:pt x="114" y="213"/>
                  <a:pt x="116" y="211"/>
                  <a:pt x="116" y="208"/>
                </a:cubicBezTo>
                <a:cubicBezTo>
                  <a:pt x="116" y="208"/>
                  <a:pt x="116" y="208"/>
                  <a:pt x="116" y="208"/>
                </a:cubicBezTo>
                <a:cubicBezTo>
                  <a:pt x="117" y="178"/>
                  <a:pt x="117" y="178"/>
                  <a:pt x="117" y="178"/>
                </a:cubicBezTo>
                <a:cubicBezTo>
                  <a:pt x="128" y="186"/>
                  <a:pt x="131" y="193"/>
                  <a:pt x="130" y="198"/>
                </a:cubicBezTo>
                <a:cubicBezTo>
                  <a:pt x="130" y="207"/>
                  <a:pt x="119" y="223"/>
                  <a:pt x="119" y="223"/>
                </a:cubicBezTo>
                <a:cubicBezTo>
                  <a:pt x="119" y="223"/>
                  <a:pt x="119" y="223"/>
                  <a:pt x="119" y="223"/>
                </a:cubicBezTo>
                <a:cubicBezTo>
                  <a:pt x="119" y="223"/>
                  <a:pt x="119" y="223"/>
                  <a:pt x="119" y="223"/>
                </a:cubicBezTo>
                <a:cubicBezTo>
                  <a:pt x="134" y="216"/>
                  <a:pt x="142" y="204"/>
                  <a:pt x="143" y="196"/>
                </a:cubicBezTo>
                <a:cubicBezTo>
                  <a:pt x="144" y="185"/>
                  <a:pt x="135" y="177"/>
                  <a:pt x="122" y="167"/>
                </a:cubicBezTo>
                <a:cubicBezTo>
                  <a:pt x="139" y="158"/>
                  <a:pt x="147" y="149"/>
                  <a:pt x="146" y="139"/>
                </a:cubicBezTo>
                <a:cubicBezTo>
                  <a:pt x="144" y="131"/>
                  <a:pt x="140" y="124"/>
                  <a:pt x="133" y="119"/>
                </a:cubicBezTo>
                <a:cubicBezTo>
                  <a:pt x="155" y="114"/>
                  <a:pt x="186" y="108"/>
                  <a:pt x="187" y="93"/>
                </a:cubicBezTo>
                <a:cubicBezTo>
                  <a:pt x="187" y="93"/>
                  <a:pt x="187" y="92"/>
                  <a:pt x="187" y="92"/>
                </a:cubicBezTo>
                <a:cubicBezTo>
                  <a:pt x="183" y="75"/>
                  <a:pt x="150" y="77"/>
                  <a:pt x="140" y="77"/>
                </a:cubicBezTo>
                <a:cubicBezTo>
                  <a:pt x="133" y="76"/>
                  <a:pt x="136" y="76"/>
                  <a:pt x="131" y="77"/>
                </a:cubicBezTo>
                <a:cubicBezTo>
                  <a:pt x="128" y="77"/>
                  <a:pt x="125" y="78"/>
                  <a:pt x="124" y="82"/>
                </a:cubicBezTo>
                <a:cubicBezTo>
                  <a:pt x="124" y="82"/>
                  <a:pt x="124" y="83"/>
                  <a:pt x="124" y="83"/>
                </a:cubicBezTo>
                <a:cubicBezTo>
                  <a:pt x="126" y="90"/>
                  <a:pt x="133" y="88"/>
                  <a:pt x="133" y="89"/>
                </a:cubicBezTo>
                <a:cubicBezTo>
                  <a:pt x="133" y="89"/>
                  <a:pt x="135" y="88"/>
                  <a:pt x="147" y="89"/>
                </a:cubicBezTo>
                <a:cubicBezTo>
                  <a:pt x="152" y="89"/>
                  <a:pt x="158" y="89"/>
                  <a:pt x="162" y="90"/>
                </a:cubicBezTo>
                <a:cubicBezTo>
                  <a:pt x="164" y="91"/>
                  <a:pt x="166" y="91"/>
                  <a:pt x="167" y="92"/>
                </a:cubicBezTo>
                <a:cubicBezTo>
                  <a:pt x="167" y="92"/>
                  <a:pt x="168" y="92"/>
                  <a:pt x="168" y="92"/>
                </a:cubicBezTo>
                <a:cubicBezTo>
                  <a:pt x="166" y="95"/>
                  <a:pt x="153" y="100"/>
                  <a:pt x="142" y="103"/>
                </a:cubicBezTo>
                <a:cubicBezTo>
                  <a:pt x="130" y="106"/>
                  <a:pt x="118" y="108"/>
                  <a:pt x="118" y="108"/>
                </a:cubicBezTo>
                <a:cubicBezTo>
                  <a:pt x="118" y="108"/>
                  <a:pt x="118" y="109"/>
                  <a:pt x="118" y="109"/>
                </a:cubicBezTo>
                <a:cubicBezTo>
                  <a:pt x="118" y="70"/>
                  <a:pt x="118" y="70"/>
                  <a:pt x="118" y="70"/>
                </a:cubicBezTo>
                <a:cubicBezTo>
                  <a:pt x="125" y="72"/>
                  <a:pt x="131" y="67"/>
                  <a:pt x="131" y="67"/>
                </a:cubicBezTo>
                <a:cubicBezTo>
                  <a:pt x="141" y="74"/>
                  <a:pt x="151" y="66"/>
                  <a:pt x="151" y="66"/>
                </a:cubicBezTo>
                <a:cubicBezTo>
                  <a:pt x="164" y="73"/>
                  <a:pt x="172" y="66"/>
                  <a:pt x="172" y="66"/>
                </a:cubicBezTo>
                <a:cubicBezTo>
                  <a:pt x="188" y="73"/>
                  <a:pt x="198" y="63"/>
                  <a:pt x="198" y="63"/>
                </a:cubicBezTo>
                <a:cubicBezTo>
                  <a:pt x="216" y="66"/>
                  <a:pt x="223" y="51"/>
                  <a:pt x="223" y="51"/>
                </a:cubicBezTo>
                <a:cubicBezTo>
                  <a:pt x="189" y="54"/>
                  <a:pt x="161" y="20"/>
                  <a:pt x="154" y="15"/>
                </a:cubicBezTo>
                <a:close/>
                <a:moveTo>
                  <a:pt x="97" y="151"/>
                </a:moveTo>
                <a:cubicBezTo>
                  <a:pt x="92" y="148"/>
                  <a:pt x="90" y="145"/>
                  <a:pt x="91" y="142"/>
                </a:cubicBezTo>
                <a:cubicBezTo>
                  <a:pt x="91" y="139"/>
                  <a:pt x="90" y="131"/>
                  <a:pt x="106" y="125"/>
                </a:cubicBezTo>
                <a:cubicBezTo>
                  <a:pt x="106" y="157"/>
                  <a:pt x="106" y="157"/>
                  <a:pt x="106" y="157"/>
                </a:cubicBezTo>
                <a:cubicBezTo>
                  <a:pt x="103" y="155"/>
                  <a:pt x="100" y="153"/>
                  <a:pt x="97" y="151"/>
                </a:cubicBezTo>
                <a:close/>
                <a:moveTo>
                  <a:pt x="131" y="142"/>
                </a:moveTo>
                <a:cubicBezTo>
                  <a:pt x="131" y="145"/>
                  <a:pt x="129" y="148"/>
                  <a:pt x="125" y="151"/>
                </a:cubicBezTo>
                <a:cubicBezTo>
                  <a:pt x="122" y="153"/>
                  <a:pt x="120" y="154"/>
                  <a:pt x="117" y="156"/>
                </a:cubicBezTo>
                <a:cubicBezTo>
                  <a:pt x="117" y="126"/>
                  <a:pt x="117" y="126"/>
                  <a:pt x="117" y="126"/>
                </a:cubicBezTo>
                <a:cubicBezTo>
                  <a:pt x="132" y="131"/>
                  <a:pt x="131" y="139"/>
                  <a:pt x="131" y="142"/>
                </a:cubicBezTo>
                <a:close/>
              </a:path>
            </a:pathLst>
          </a:custGeom>
          <a:solidFill>
            <a:srgbClr val="009900"/>
          </a:solidFill>
          <a:ln>
            <a:solidFill>
              <a:srgbClr val="009900"/>
            </a:solidFill>
          </a:ln>
          <a:extLst/>
        </p:spPr>
        <p:txBody>
          <a:bodyPr vert="horz" wrap="square" lIns="80165" tIns="40083" rIns="80165" bIns="40083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  <p:grpSp>
        <p:nvGrpSpPr>
          <p:cNvPr id="148" name="Group 147"/>
          <p:cNvGrpSpPr>
            <a:grpSpLocks noChangeAspect="1"/>
          </p:cNvGrpSpPr>
          <p:nvPr/>
        </p:nvGrpSpPr>
        <p:grpSpPr>
          <a:xfrm>
            <a:off x="1013500" y="3185214"/>
            <a:ext cx="563832" cy="554962"/>
            <a:chOff x="7109039" y="2405158"/>
            <a:chExt cx="461538" cy="380308"/>
          </a:xfrm>
          <a:solidFill>
            <a:srgbClr val="009900"/>
          </a:solidFill>
        </p:grpSpPr>
        <p:sp>
          <p:nvSpPr>
            <p:cNvPr id="149" name="Freeform 167"/>
            <p:cNvSpPr>
              <a:spLocks/>
            </p:cNvSpPr>
            <p:nvPr/>
          </p:nvSpPr>
          <p:spPr bwMode="auto">
            <a:xfrm>
              <a:off x="7171808" y="2543619"/>
              <a:ext cx="336000" cy="193847"/>
            </a:xfrm>
            <a:custGeom>
              <a:avLst/>
              <a:gdLst>
                <a:gd name="T0" fmla="*/ 90 w 1115"/>
                <a:gd name="T1" fmla="*/ 643 h 643"/>
                <a:gd name="T2" fmla="*/ 203 w 1115"/>
                <a:gd name="T3" fmla="*/ 643 h 643"/>
                <a:gd name="T4" fmla="*/ 203 w 1115"/>
                <a:gd name="T5" fmla="*/ 292 h 643"/>
                <a:gd name="T6" fmla="*/ 243 w 1115"/>
                <a:gd name="T7" fmla="*/ 255 h 643"/>
                <a:gd name="T8" fmla="*/ 872 w 1115"/>
                <a:gd name="T9" fmla="*/ 255 h 643"/>
                <a:gd name="T10" fmla="*/ 911 w 1115"/>
                <a:gd name="T11" fmla="*/ 292 h 643"/>
                <a:gd name="T12" fmla="*/ 911 w 1115"/>
                <a:gd name="T13" fmla="*/ 643 h 643"/>
                <a:gd name="T14" fmla="*/ 1024 w 1115"/>
                <a:gd name="T15" fmla="*/ 643 h 643"/>
                <a:gd name="T16" fmla="*/ 1095 w 1115"/>
                <a:gd name="T17" fmla="*/ 476 h 643"/>
                <a:gd name="T18" fmla="*/ 1060 w 1115"/>
                <a:gd name="T19" fmla="*/ 356 h 643"/>
                <a:gd name="T20" fmla="*/ 1020 w 1115"/>
                <a:gd name="T21" fmla="*/ 218 h 643"/>
                <a:gd name="T22" fmla="*/ 985 w 1115"/>
                <a:gd name="T23" fmla="*/ 98 h 643"/>
                <a:gd name="T24" fmla="*/ 860 w 1115"/>
                <a:gd name="T25" fmla="*/ 2 h 643"/>
                <a:gd name="T26" fmla="*/ 726 w 1115"/>
                <a:gd name="T27" fmla="*/ 2 h 643"/>
                <a:gd name="T28" fmla="*/ 641 w 1115"/>
                <a:gd name="T29" fmla="*/ 146 h 643"/>
                <a:gd name="T30" fmla="*/ 556 w 1115"/>
                <a:gd name="T31" fmla="*/ 2 h 643"/>
                <a:gd name="T32" fmla="*/ 556 w 1115"/>
                <a:gd name="T33" fmla="*/ 2 h 643"/>
                <a:gd name="T34" fmla="*/ 471 w 1115"/>
                <a:gd name="T35" fmla="*/ 146 h 643"/>
                <a:gd name="T36" fmla="*/ 386 w 1115"/>
                <a:gd name="T37" fmla="*/ 2 h 643"/>
                <a:gd name="T38" fmla="*/ 254 w 1115"/>
                <a:gd name="T39" fmla="*/ 2 h 643"/>
                <a:gd name="T40" fmla="*/ 129 w 1115"/>
                <a:gd name="T41" fmla="*/ 98 h 643"/>
                <a:gd name="T42" fmla="*/ 94 w 1115"/>
                <a:gd name="T43" fmla="*/ 218 h 643"/>
                <a:gd name="T44" fmla="*/ 54 w 1115"/>
                <a:gd name="T45" fmla="*/ 356 h 643"/>
                <a:gd name="T46" fmla="*/ 20 w 1115"/>
                <a:gd name="T47" fmla="*/ 476 h 643"/>
                <a:gd name="T48" fmla="*/ 90 w 1115"/>
                <a:gd name="T49" fmla="*/ 64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5" h="643">
                  <a:moveTo>
                    <a:pt x="90" y="643"/>
                  </a:moveTo>
                  <a:cubicBezTo>
                    <a:pt x="203" y="643"/>
                    <a:pt x="203" y="643"/>
                    <a:pt x="203" y="643"/>
                  </a:cubicBezTo>
                  <a:cubicBezTo>
                    <a:pt x="203" y="292"/>
                    <a:pt x="203" y="292"/>
                    <a:pt x="203" y="292"/>
                  </a:cubicBezTo>
                  <a:cubicBezTo>
                    <a:pt x="203" y="271"/>
                    <a:pt x="221" y="255"/>
                    <a:pt x="243" y="255"/>
                  </a:cubicBezTo>
                  <a:cubicBezTo>
                    <a:pt x="872" y="255"/>
                    <a:pt x="872" y="255"/>
                    <a:pt x="872" y="255"/>
                  </a:cubicBezTo>
                  <a:cubicBezTo>
                    <a:pt x="894" y="255"/>
                    <a:pt x="911" y="271"/>
                    <a:pt x="911" y="292"/>
                  </a:cubicBezTo>
                  <a:cubicBezTo>
                    <a:pt x="911" y="643"/>
                    <a:pt x="911" y="643"/>
                    <a:pt x="911" y="643"/>
                  </a:cubicBezTo>
                  <a:cubicBezTo>
                    <a:pt x="1024" y="643"/>
                    <a:pt x="1024" y="643"/>
                    <a:pt x="1024" y="643"/>
                  </a:cubicBezTo>
                  <a:cubicBezTo>
                    <a:pt x="1083" y="616"/>
                    <a:pt x="1115" y="544"/>
                    <a:pt x="1095" y="476"/>
                  </a:cubicBezTo>
                  <a:cubicBezTo>
                    <a:pt x="1060" y="356"/>
                    <a:pt x="1060" y="356"/>
                    <a:pt x="1060" y="356"/>
                  </a:cubicBezTo>
                  <a:cubicBezTo>
                    <a:pt x="1020" y="218"/>
                    <a:pt x="1020" y="218"/>
                    <a:pt x="1020" y="218"/>
                  </a:cubicBezTo>
                  <a:cubicBezTo>
                    <a:pt x="985" y="98"/>
                    <a:pt x="985" y="98"/>
                    <a:pt x="985" y="98"/>
                  </a:cubicBezTo>
                  <a:cubicBezTo>
                    <a:pt x="968" y="38"/>
                    <a:pt x="916" y="0"/>
                    <a:pt x="860" y="2"/>
                  </a:cubicBezTo>
                  <a:cubicBezTo>
                    <a:pt x="726" y="2"/>
                    <a:pt x="726" y="2"/>
                    <a:pt x="726" y="2"/>
                  </a:cubicBezTo>
                  <a:cubicBezTo>
                    <a:pt x="641" y="146"/>
                    <a:pt x="641" y="146"/>
                    <a:pt x="641" y="146"/>
                  </a:cubicBezTo>
                  <a:cubicBezTo>
                    <a:pt x="556" y="2"/>
                    <a:pt x="556" y="2"/>
                    <a:pt x="556" y="2"/>
                  </a:cubicBezTo>
                  <a:cubicBezTo>
                    <a:pt x="556" y="2"/>
                    <a:pt x="556" y="2"/>
                    <a:pt x="556" y="2"/>
                  </a:cubicBezTo>
                  <a:cubicBezTo>
                    <a:pt x="471" y="146"/>
                    <a:pt x="471" y="146"/>
                    <a:pt x="471" y="146"/>
                  </a:cubicBezTo>
                  <a:cubicBezTo>
                    <a:pt x="386" y="2"/>
                    <a:pt x="386" y="2"/>
                    <a:pt x="386" y="2"/>
                  </a:cubicBezTo>
                  <a:cubicBezTo>
                    <a:pt x="254" y="2"/>
                    <a:pt x="254" y="2"/>
                    <a:pt x="254" y="2"/>
                  </a:cubicBezTo>
                  <a:cubicBezTo>
                    <a:pt x="199" y="0"/>
                    <a:pt x="147" y="38"/>
                    <a:pt x="129" y="98"/>
                  </a:cubicBezTo>
                  <a:cubicBezTo>
                    <a:pt x="94" y="218"/>
                    <a:pt x="94" y="218"/>
                    <a:pt x="94" y="218"/>
                  </a:cubicBezTo>
                  <a:cubicBezTo>
                    <a:pt x="54" y="356"/>
                    <a:pt x="54" y="356"/>
                    <a:pt x="54" y="35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0" y="544"/>
                    <a:pt x="31" y="616"/>
                    <a:pt x="90" y="6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IE" sz="1200">
                <a:solidFill>
                  <a:srgbClr val="646464"/>
                </a:solidFill>
              </a:endParaRPr>
            </a:p>
          </p:txBody>
        </p:sp>
        <p:sp>
          <p:nvSpPr>
            <p:cNvPr id="150" name="Oval 168"/>
            <p:cNvSpPr>
              <a:spLocks noChangeArrowheads="1"/>
            </p:cNvSpPr>
            <p:nvPr/>
          </p:nvSpPr>
          <p:spPr bwMode="auto">
            <a:xfrm>
              <a:off x="7273346" y="2405158"/>
              <a:ext cx="134770" cy="1347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IE" sz="1200">
                <a:solidFill>
                  <a:srgbClr val="646464"/>
                </a:solidFill>
              </a:endParaRPr>
            </a:p>
          </p:txBody>
        </p:sp>
        <p:sp>
          <p:nvSpPr>
            <p:cNvPr id="151" name="Freeform 169"/>
            <p:cNvSpPr>
              <a:spLocks/>
            </p:cNvSpPr>
            <p:nvPr/>
          </p:nvSpPr>
          <p:spPr bwMode="auto">
            <a:xfrm>
              <a:off x="7241962" y="2630389"/>
              <a:ext cx="195692" cy="107077"/>
            </a:xfrm>
            <a:custGeom>
              <a:avLst/>
              <a:gdLst>
                <a:gd name="T0" fmla="*/ 9 w 647"/>
                <a:gd name="T1" fmla="*/ 0 h 358"/>
                <a:gd name="T2" fmla="*/ 0 w 647"/>
                <a:gd name="T3" fmla="*/ 7 h 358"/>
                <a:gd name="T4" fmla="*/ 0 w 647"/>
                <a:gd name="T5" fmla="*/ 358 h 358"/>
                <a:gd name="T6" fmla="*/ 647 w 647"/>
                <a:gd name="T7" fmla="*/ 358 h 358"/>
                <a:gd name="T8" fmla="*/ 647 w 647"/>
                <a:gd name="T9" fmla="*/ 7 h 358"/>
                <a:gd name="T10" fmla="*/ 638 w 647"/>
                <a:gd name="T11" fmla="*/ 0 h 358"/>
                <a:gd name="T12" fmla="*/ 9 w 647"/>
                <a:gd name="T13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7" h="358">
                  <a:moveTo>
                    <a:pt x="9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647" y="358"/>
                    <a:pt x="647" y="358"/>
                    <a:pt x="647" y="358"/>
                  </a:cubicBezTo>
                  <a:cubicBezTo>
                    <a:pt x="647" y="7"/>
                    <a:pt x="647" y="7"/>
                    <a:pt x="647" y="7"/>
                  </a:cubicBezTo>
                  <a:cubicBezTo>
                    <a:pt x="647" y="3"/>
                    <a:pt x="643" y="0"/>
                    <a:pt x="638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IE" sz="1200">
                <a:solidFill>
                  <a:srgbClr val="646464"/>
                </a:solidFill>
              </a:endParaRPr>
            </a:p>
          </p:txBody>
        </p:sp>
        <p:sp>
          <p:nvSpPr>
            <p:cNvPr id="152" name="Rectangle 170"/>
            <p:cNvSpPr>
              <a:spLocks noChangeArrowheads="1"/>
            </p:cNvSpPr>
            <p:nvPr/>
          </p:nvSpPr>
          <p:spPr bwMode="auto">
            <a:xfrm>
              <a:off x="7109039" y="2752235"/>
              <a:ext cx="461538" cy="332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IE" sz="1200">
                <a:solidFill>
                  <a:srgbClr val="64646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528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359" y="1441"/>
          <a:ext cx="1358" cy="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9" y="1441"/>
                        <a:ext cx="1358" cy="1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fr-FR" altLang="fr-FR" smtClean="0"/>
          </a:p>
          <a:p>
            <a:pPr>
              <a:defRPr/>
            </a:pPr>
            <a:fld id="{D01030C7-3868-454B-8447-1C351B6B5F49}" type="slidenum">
              <a:rPr lang="fr-FR" altLang="fr-FR" smtClean="0"/>
              <a:pPr>
                <a:defRPr/>
              </a:pPr>
              <a:t>8</a:t>
            </a:fld>
            <a:endParaRPr lang="fr-FR" altLang="fr-FR" dirty="0"/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239212" y="69716"/>
            <a:ext cx="7536091" cy="50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36" tIns="45462" rIns="90936" bIns="45462" anchor="ctr"/>
          <a:lstStyle>
            <a:lvl1pPr algn="ctr" defTabSz="1030288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419A"/>
                </a:solidFill>
                <a:latin typeface="+mj-lt"/>
                <a:ea typeface="+mj-ea"/>
                <a:cs typeface="+mj-cs"/>
              </a:defRPr>
            </a:lvl1pPr>
            <a:lvl2pPr algn="ctr" defTabSz="1030288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419A"/>
                </a:solidFill>
                <a:latin typeface="Arial" charset="0"/>
              </a:defRPr>
            </a:lvl2pPr>
            <a:lvl3pPr algn="ctr" defTabSz="1030288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419A"/>
                </a:solidFill>
                <a:latin typeface="Arial" charset="0"/>
              </a:defRPr>
            </a:lvl3pPr>
            <a:lvl4pPr algn="ctr" defTabSz="1030288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419A"/>
                </a:solidFill>
                <a:latin typeface="Arial" charset="0"/>
              </a:defRPr>
            </a:lvl4pPr>
            <a:lvl5pPr algn="ctr" defTabSz="1030288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419A"/>
                </a:solidFill>
                <a:latin typeface="Arial" charset="0"/>
              </a:defRPr>
            </a:lvl5pPr>
            <a:lvl6pPr marL="454700" algn="ctr" defTabSz="1037326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419A"/>
                </a:solidFill>
                <a:latin typeface="Arial" charset="0"/>
              </a:defRPr>
            </a:lvl6pPr>
            <a:lvl7pPr marL="909434" algn="ctr" defTabSz="1037326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419A"/>
                </a:solidFill>
                <a:latin typeface="Arial" charset="0"/>
              </a:defRPr>
            </a:lvl7pPr>
            <a:lvl8pPr marL="1364152" algn="ctr" defTabSz="1037326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419A"/>
                </a:solidFill>
                <a:latin typeface="Arial" charset="0"/>
              </a:defRPr>
            </a:lvl8pPr>
            <a:lvl9pPr marL="1818873" algn="ctr" defTabSz="1037326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419A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fr-FR" altLang="fr-FR" sz="1800" dirty="0" smtClean="0">
                <a:solidFill>
                  <a:srgbClr val="002060"/>
                </a:solidFill>
              </a:rPr>
              <a:t>Les trois canaux retenus pour la création en masse</a:t>
            </a:r>
            <a:endParaRPr lang="fr-FR" altLang="fr-FR" sz="18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869" y="1840785"/>
            <a:ext cx="541815" cy="994118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spAutoFit/>
          </a:bodyPr>
          <a:lstStyle/>
          <a:p>
            <a:pPr algn="ctr">
              <a:lnSpc>
                <a:spcPct val="85000"/>
              </a:lnSpc>
              <a:spcAft>
                <a:spcPts val="477"/>
              </a:spcAft>
              <a:buClr>
                <a:srgbClr val="FFE600"/>
              </a:buClr>
              <a:buSzPct val="70000"/>
            </a:pPr>
            <a:r>
              <a:rPr lang="en-US" sz="7600" b="1" dirty="0">
                <a:solidFill>
                  <a:srgbClr val="1C3871"/>
                </a:solidFill>
                <a:latin typeface="Arial" panose="020B0604020202020204"/>
              </a:rPr>
              <a:t>1</a:t>
            </a:r>
            <a:endParaRPr lang="en-IN" sz="7600" b="1" dirty="0">
              <a:solidFill>
                <a:srgbClr val="1C3871"/>
              </a:solidFill>
              <a:latin typeface="Arial" panose="020B060402020202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6522" y="1836669"/>
            <a:ext cx="6162313" cy="114229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lIns="94684" tIns="63122" rIns="94684" bIns="63122" anchor="t" anchorCtr="0"/>
          <a:lstStyle/>
          <a:p>
            <a:pPr defTabSz="702840">
              <a:lnSpc>
                <a:spcPct val="95000"/>
              </a:lnSpc>
              <a:spcAft>
                <a:spcPts val="1052"/>
              </a:spcAft>
              <a:buClr>
                <a:srgbClr val="C55A11"/>
              </a:buClr>
            </a:pPr>
            <a:r>
              <a:rPr lang="fr-FR" sz="1400" b="1" kern="0" dirty="0">
                <a:solidFill>
                  <a:srgbClr val="1C3871"/>
                </a:solidFill>
                <a:latin typeface="Arial" panose="020B0604020202020204"/>
                <a:cs typeface="Arial" charset="0"/>
              </a:rPr>
              <a:t>Les pharmaciens et les autres acteurs de soins</a:t>
            </a:r>
          </a:p>
          <a:p>
            <a:pPr marL="250517" indent="-250517" defTabSz="702840">
              <a:lnSpc>
                <a:spcPct val="95000"/>
              </a:lnSpc>
              <a:spcAft>
                <a:spcPts val="1052"/>
              </a:spcAft>
              <a:buClr>
                <a:srgbClr val="1C3871"/>
              </a:buClr>
              <a:buFont typeface="Wingdings" panose="05000000000000000000" pitchFamily="2" charset="2"/>
              <a:buChar char="§"/>
            </a:pPr>
            <a:r>
              <a:rPr lang="fr-FR" sz="1100" kern="0" dirty="0">
                <a:solidFill>
                  <a:srgbClr val="464646"/>
                </a:solidFill>
                <a:latin typeface="Arial" panose="020B0604020202020204"/>
                <a:cs typeface="Arial" charset="0"/>
              </a:rPr>
              <a:t>Les pharmaciens comme premier acteur de soin mobilisé sur la création du DMP </a:t>
            </a:r>
            <a:endParaRPr lang="fr-FR" sz="1100" kern="0" dirty="0" smtClean="0">
              <a:solidFill>
                <a:srgbClr val="464646"/>
              </a:solidFill>
              <a:latin typeface="Arial" panose="020B0604020202020204"/>
              <a:cs typeface="Arial" charset="0"/>
            </a:endParaRPr>
          </a:p>
          <a:p>
            <a:pPr marL="250517" indent="-250517" defTabSz="702840">
              <a:lnSpc>
                <a:spcPct val="95000"/>
              </a:lnSpc>
              <a:spcAft>
                <a:spcPts val="1052"/>
              </a:spcAft>
              <a:buClr>
                <a:srgbClr val="1C3871"/>
              </a:buClr>
              <a:buFont typeface="Wingdings" panose="05000000000000000000" pitchFamily="2" charset="2"/>
              <a:buChar char="§"/>
            </a:pPr>
            <a:r>
              <a:rPr lang="fr-FR" sz="1100" kern="0" dirty="0" smtClean="0">
                <a:solidFill>
                  <a:srgbClr val="464646"/>
                </a:solidFill>
                <a:latin typeface="Arial" panose="020B0604020202020204"/>
                <a:cs typeface="Arial" charset="0"/>
              </a:rPr>
              <a:t>Les </a:t>
            </a:r>
            <a:r>
              <a:rPr lang="fr-FR" sz="1100" kern="0" dirty="0">
                <a:solidFill>
                  <a:srgbClr val="464646"/>
                </a:solidFill>
                <a:latin typeface="Arial" panose="020B0604020202020204"/>
                <a:cs typeface="Arial" charset="0"/>
              </a:rPr>
              <a:t>établissements, EHPAD et autres PS comme relais de la création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37269" y="3387223"/>
            <a:ext cx="548318" cy="1032524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spAutoFit/>
          </a:bodyPr>
          <a:lstStyle/>
          <a:p>
            <a:pPr algn="ctr">
              <a:lnSpc>
                <a:spcPct val="85000"/>
              </a:lnSpc>
              <a:spcAft>
                <a:spcPts val="477"/>
              </a:spcAft>
              <a:buClr>
                <a:srgbClr val="FFE600"/>
              </a:buClr>
              <a:buSzPct val="70000"/>
            </a:pPr>
            <a:r>
              <a:rPr lang="en-US" sz="7600" b="1" dirty="0">
                <a:solidFill>
                  <a:srgbClr val="1C3871"/>
                </a:solidFill>
                <a:latin typeface="Arial" panose="020B0604020202020204"/>
              </a:rPr>
              <a:t>2</a:t>
            </a:r>
            <a:endParaRPr lang="en-IN" sz="7600" b="1" dirty="0">
              <a:solidFill>
                <a:srgbClr val="1C3871"/>
              </a:solidFill>
              <a:latin typeface="Arial" panose="020B060402020202020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37569" y="3168051"/>
            <a:ext cx="6150907" cy="12765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lIns="94684" tIns="63122" rIns="94684" bIns="63122" anchor="t" anchorCtr="0"/>
          <a:lstStyle/>
          <a:p>
            <a:pPr defTabSz="702840">
              <a:lnSpc>
                <a:spcPct val="95000"/>
              </a:lnSpc>
              <a:spcAft>
                <a:spcPts val="1052"/>
              </a:spcAft>
              <a:buClr>
                <a:srgbClr val="C55A11"/>
              </a:buClr>
            </a:pPr>
            <a:r>
              <a:rPr lang="fr-FR" sz="1400" b="1" kern="0" dirty="0">
                <a:solidFill>
                  <a:srgbClr val="1C3871"/>
                </a:solidFill>
                <a:latin typeface="Arial" panose="020B0604020202020204"/>
                <a:cs typeface="Arial" charset="0"/>
              </a:rPr>
              <a:t>Les accueils</a:t>
            </a:r>
          </a:p>
          <a:p>
            <a:pPr marL="250517" indent="-250517" defTabSz="702840">
              <a:lnSpc>
                <a:spcPct val="95000"/>
              </a:lnSpc>
              <a:spcAft>
                <a:spcPts val="1052"/>
              </a:spcAft>
              <a:buClr>
                <a:srgbClr val="1C3871"/>
              </a:buClr>
              <a:buFont typeface="Wingdings" panose="05000000000000000000" pitchFamily="2" charset="2"/>
              <a:buChar char="§"/>
            </a:pPr>
            <a:r>
              <a:rPr lang="fr-FR" sz="1100" kern="0" dirty="0">
                <a:solidFill>
                  <a:srgbClr val="464646"/>
                </a:solidFill>
                <a:latin typeface="Arial" panose="020B0604020202020204"/>
                <a:cs typeface="Arial" charset="0"/>
              </a:rPr>
              <a:t>Les assurés au Régime Général et RMP, ayants droit inclus, ouvrent leur DMP en accueil de leur CPAM</a:t>
            </a:r>
          </a:p>
          <a:p>
            <a:pPr marL="250517" indent="-250517" defTabSz="702840">
              <a:lnSpc>
                <a:spcPct val="95000"/>
              </a:lnSpc>
              <a:spcAft>
                <a:spcPts val="1052"/>
              </a:spcAft>
              <a:buClr>
                <a:srgbClr val="1C3871"/>
              </a:buClr>
              <a:buFont typeface="Wingdings" panose="05000000000000000000" pitchFamily="2" charset="2"/>
              <a:buChar char="§"/>
            </a:pPr>
            <a:r>
              <a:rPr lang="fr-FR" sz="1100" kern="0" dirty="0">
                <a:solidFill>
                  <a:srgbClr val="464646"/>
                </a:solidFill>
                <a:latin typeface="Arial" panose="020B0604020202020204"/>
                <a:cs typeface="Arial" charset="0"/>
              </a:rPr>
              <a:t>Les assurés des autres régimes peuvent également ouvrir leur DMP dans leurs Accueils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41856" y="4746683"/>
            <a:ext cx="541815" cy="994118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spAutoFit/>
          </a:bodyPr>
          <a:lstStyle/>
          <a:p>
            <a:pPr algn="ctr">
              <a:lnSpc>
                <a:spcPct val="85000"/>
              </a:lnSpc>
              <a:spcAft>
                <a:spcPts val="477"/>
              </a:spcAft>
              <a:buClr>
                <a:srgbClr val="FFE600"/>
              </a:buClr>
              <a:buSzPct val="70000"/>
            </a:pPr>
            <a:r>
              <a:rPr lang="en-US" sz="7600" b="1" dirty="0">
                <a:solidFill>
                  <a:srgbClr val="1C3871"/>
                </a:solidFill>
                <a:latin typeface="Arial" panose="020B0604020202020204"/>
              </a:rPr>
              <a:t>3</a:t>
            </a:r>
            <a:endParaRPr lang="en-IN" sz="7600" b="1" dirty="0">
              <a:solidFill>
                <a:srgbClr val="1C3871"/>
              </a:solidFill>
              <a:latin typeface="Arial" panose="020B060402020202020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28433" y="4633649"/>
            <a:ext cx="5953426" cy="127663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lIns="94684" tIns="63122" rIns="94684" bIns="63122" anchor="t" anchorCtr="0"/>
          <a:lstStyle/>
          <a:p>
            <a:pPr defTabSz="702840">
              <a:lnSpc>
                <a:spcPct val="95000"/>
              </a:lnSpc>
              <a:spcAft>
                <a:spcPts val="1052"/>
              </a:spcAft>
              <a:buClr>
                <a:srgbClr val="C55A11"/>
              </a:buClr>
            </a:pPr>
            <a:r>
              <a:rPr lang="fr-FR" sz="1400" b="1" kern="0" dirty="0">
                <a:solidFill>
                  <a:srgbClr val="1C3871"/>
                </a:solidFill>
                <a:latin typeface="Arial" panose="020B0604020202020204"/>
                <a:cs typeface="Arial" charset="0"/>
              </a:rPr>
              <a:t>Les assurés </a:t>
            </a:r>
            <a:r>
              <a:rPr lang="fr-FR" sz="1400" b="1" kern="0" dirty="0" smtClean="0">
                <a:solidFill>
                  <a:srgbClr val="1C3871"/>
                </a:solidFill>
                <a:latin typeface="Arial" panose="020B0604020202020204"/>
                <a:cs typeface="Arial" charset="0"/>
              </a:rPr>
              <a:t>(création en ligne)</a:t>
            </a:r>
            <a:endParaRPr lang="fr-FR" sz="1400" b="1" kern="0" dirty="0">
              <a:solidFill>
                <a:srgbClr val="1C3871"/>
              </a:solidFill>
              <a:latin typeface="Arial" panose="020B0604020202020204"/>
              <a:cs typeface="Arial" charset="0"/>
            </a:endParaRPr>
          </a:p>
          <a:p>
            <a:pPr marL="250517" indent="-250517" defTabSz="702840">
              <a:lnSpc>
                <a:spcPct val="95000"/>
              </a:lnSpc>
              <a:spcAft>
                <a:spcPts val="1052"/>
              </a:spcAft>
              <a:buClr>
                <a:srgbClr val="1C3871"/>
              </a:buClr>
              <a:buFont typeface="Wingdings" panose="05000000000000000000" pitchFamily="2" charset="2"/>
              <a:buChar char="§"/>
            </a:pPr>
            <a:r>
              <a:rPr lang="fr-FR" sz="1100" kern="0" dirty="0">
                <a:solidFill>
                  <a:srgbClr val="464646"/>
                </a:solidFill>
                <a:latin typeface="Arial" panose="020B0604020202020204"/>
                <a:cs typeface="Arial" charset="0"/>
              </a:rPr>
              <a:t>Les assurés au Régime Général peuvent ouvrir leur DMP par eux-mêmes </a:t>
            </a:r>
          </a:p>
          <a:p>
            <a:pPr marL="250517" indent="-250517" defTabSz="702840">
              <a:lnSpc>
                <a:spcPct val="95000"/>
              </a:lnSpc>
              <a:spcAft>
                <a:spcPts val="1052"/>
              </a:spcAft>
              <a:buClr>
                <a:srgbClr val="1C3871"/>
              </a:buClr>
              <a:buFont typeface="Wingdings" panose="05000000000000000000" pitchFamily="2" charset="2"/>
              <a:buChar char="§"/>
            </a:pPr>
            <a:r>
              <a:rPr lang="fr-FR" sz="1100" kern="0" dirty="0">
                <a:solidFill>
                  <a:srgbClr val="464646"/>
                </a:solidFill>
                <a:latin typeface="Arial" panose="020B0604020202020204"/>
                <a:cs typeface="Arial" charset="0"/>
              </a:rPr>
              <a:t>Les assurés aux RMP pourront ouvrir leur DMP eux-mêmes à partir de T3/T4 2018</a:t>
            </a:r>
          </a:p>
          <a:p>
            <a:pPr marL="250517" indent="-250517" defTabSz="702840">
              <a:lnSpc>
                <a:spcPct val="95000"/>
              </a:lnSpc>
              <a:spcAft>
                <a:spcPts val="1052"/>
              </a:spcAft>
              <a:buClr>
                <a:srgbClr val="1C3871"/>
              </a:buClr>
              <a:buFont typeface="Wingdings" panose="05000000000000000000" pitchFamily="2" charset="2"/>
              <a:buChar char="§"/>
            </a:pPr>
            <a:r>
              <a:rPr lang="fr-FR" sz="1100" kern="0" dirty="0">
                <a:solidFill>
                  <a:srgbClr val="464646"/>
                </a:solidFill>
                <a:latin typeface="Arial" panose="020B0604020202020204"/>
                <a:cs typeface="Arial" charset="0"/>
              </a:rPr>
              <a:t>Les ayants droit pourront ouvrir leur DMP eux-mêmes en 2019</a:t>
            </a:r>
          </a:p>
        </p:txBody>
      </p:sp>
    </p:spTree>
    <p:extLst>
      <p:ext uri="{BB962C8B-B14F-4D97-AF65-F5344CB8AC3E}">
        <p14:creationId xmlns:p14="http://schemas.microsoft.com/office/powerpoint/2010/main" val="369110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359" y="1441"/>
          <a:ext cx="1358" cy="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9" y="1441"/>
                        <a:ext cx="1358" cy="1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fr-FR" altLang="fr-FR" smtClean="0"/>
          </a:p>
          <a:p>
            <a:pPr>
              <a:defRPr/>
            </a:pPr>
            <a:fld id="{D01030C7-3868-454B-8447-1C351B6B5F49}" type="slidenum">
              <a:rPr lang="fr-FR" altLang="fr-FR" smtClean="0"/>
              <a:pPr>
                <a:defRPr/>
              </a:pPr>
              <a:t>9</a:t>
            </a:fld>
            <a:endParaRPr lang="fr-FR" altLang="fr-FR" dirty="0"/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236685" y="322356"/>
            <a:ext cx="7536091" cy="50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36" tIns="45462" rIns="90936" bIns="45462" anchor="ctr"/>
          <a:lstStyle>
            <a:lvl1pPr algn="ctr" defTabSz="1030288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419A"/>
                </a:solidFill>
                <a:latin typeface="+mj-lt"/>
                <a:ea typeface="+mj-ea"/>
                <a:cs typeface="+mj-cs"/>
              </a:defRPr>
            </a:lvl1pPr>
            <a:lvl2pPr algn="ctr" defTabSz="1030288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419A"/>
                </a:solidFill>
                <a:latin typeface="Arial" charset="0"/>
              </a:defRPr>
            </a:lvl2pPr>
            <a:lvl3pPr algn="ctr" defTabSz="1030288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419A"/>
                </a:solidFill>
                <a:latin typeface="Arial" charset="0"/>
              </a:defRPr>
            </a:lvl3pPr>
            <a:lvl4pPr algn="ctr" defTabSz="1030288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419A"/>
                </a:solidFill>
                <a:latin typeface="Arial" charset="0"/>
              </a:defRPr>
            </a:lvl4pPr>
            <a:lvl5pPr algn="ctr" defTabSz="1030288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419A"/>
                </a:solidFill>
                <a:latin typeface="Arial" charset="0"/>
              </a:defRPr>
            </a:lvl5pPr>
            <a:lvl6pPr marL="454700" algn="ctr" defTabSz="1037326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419A"/>
                </a:solidFill>
                <a:latin typeface="Arial" charset="0"/>
              </a:defRPr>
            </a:lvl6pPr>
            <a:lvl7pPr marL="909434" algn="ctr" defTabSz="1037326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419A"/>
                </a:solidFill>
                <a:latin typeface="Arial" charset="0"/>
              </a:defRPr>
            </a:lvl7pPr>
            <a:lvl8pPr marL="1364152" algn="ctr" defTabSz="1037326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419A"/>
                </a:solidFill>
                <a:latin typeface="Arial" charset="0"/>
              </a:defRPr>
            </a:lvl8pPr>
            <a:lvl9pPr marL="1818873" algn="ctr" defTabSz="1037326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419A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fr-FR" altLang="fr-FR" sz="1800" dirty="0">
                <a:solidFill>
                  <a:srgbClr val="002060"/>
                </a:solidFill>
              </a:rPr>
              <a:t>La création des DMP – Zoom sur les accueils et les pharmaciens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256522" y="1412776"/>
            <a:ext cx="6912314" cy="753549"/>
          </a:xfrm>
          <a:prstGeom prst="rect">
            <a:avLst/>
          </a:prstGeom>
        </p:spPr>
        <p:txBody>
          <a:bodyPr wrap="square" lIns="80165" tIns="40083" rIns="80165" bIns="40083">
            <a:spAutoFit/>
          </a:bodyPr>
          <a:lstStyle>
            <a:lvl1pPr marL="379413" indent="-379413" algn="l" defTabSz="10302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è"/>
              <a:defRPr sz="2400" b="1">
                <a:solidFill>
                  <a:srgbClr val="0C419A"/>
                </a:solidFill>
                <a:latin typeface="+mn-lt"/>
                <a:ea typeface="+mn-ea"/>
                <a:cs typeface="+mn-cs"/>
              </a:defRPr>
            </a:lvl1pPr>
            <a:lvl2pPr marL="855663" indent="-287338" algn="l" defTabSz="1030288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l"/>
              <a:defRPr sz="2100">
                <a:solidFill>
                  <a:srgbClr val="0C419A"/>
                </a:solidFill>
                <a:latin typeface="+mn-lt"/>
              </a:defRPr>
            </a:lvl2pPr>
            <a:lvl3pPr marL="1295400" indent="-249238" algn="l" defTabSz="10302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ü"/>
              <a:defRPr>
                <a:solidFill>
                  <a:srgbClr val="0C419A"/>
                </a:solidFill>
                <a:latin typeface="+mn-lt"/>
              </a:defRPr>
            </a:lvl3pPr>
            <a:lvl4pPr marL="1811338" indent="-250825" algn="l" defTabSz="1030288" rtl="0" eaLnBrk="0" fontAlgn="base" hangingPunct="0">
              <a:spcBef>
                <a:spcPct val="20000"/>
              </a:spcBef>
              <a:spcAft>
                <a:spcPct val="0"/>
              </a:spcAft>
              <a:buChar char="_"/>
              <a:defRPr sz="2300">
                <a:solidFill>
                  <a:srgbClr val="0C419A"/>
                </a:solidFill>
                <a:latin typeface="+mn-lt"/>
              </a:defRPr>
            </a:lvl4pPr>
            <a:lvl5pPr marL="2327275" indent="-249238" algn="l" defTabSz="1030288" rtl="0" eaLnBrk="0" fontAlgn="base" hangingPunct="0">
              <a:spcBef>
                <a:spcPct val="20000"/>
              </a:spcBef>
              <a:spcAft>
                <a:spcPct val="0"/>
              </a:spcAft>
              <a:buChar char="_"/>
              <a:defRPr sz="2300">
                <a:solidFill>
                  <a:srgbClr val="0C419A"/>
                </a:solidFill>
                <a:latin typeface="+mn-lt"/>
              </a:defRPr>
            </a:lvl5pPr>
            <a:lvl6pPr marL="2788317" indent="-258929" algn="l" defTabSz="1037326" rtl="0" fontAlgn="base">
              <a:spcBef>
                <a:spcPct val="20000"/>
              </a:spcBef>
              <a:spcAft>
                <a:spcPct val="0"/>
              </a:spcAft>
              <a:buChar char="_"/>
              <a:defRPr sz="2300">
                <a:solidFill>
                  <a:srgbClr val="0C419A"/>
                </a:solidFill>
                <a:latin typeface="+mn-lt"/>
              </a:defRPr>
            </a:lvl6pPr>
            <a:lvl7pPr marL="3243030" indent="-258929" algn="l" defTabSz="1037326" rtl="0" fontAlgn="base">
              <a:spcBef>
                <a:spcPct val="20000"/>
              </a:spcBef>
              <a:spcAft>
                <a:spcPct val="0"/>
              </a:spcAft>
              <a:buChar char="_"/>
              <a:defRPr sz="2300">
                <a:solidFill>
                  <a:srgbClr val="0C419A"/>
                </a:solidFill>
                <a:latin typeface="+mn-lt"/>
              </a:defRPr>
            </a:lvl7pPr>
            <a:lvl8pPr marL="3697750" indent="-258929" algn="l" defTabSz="1037326" rtl="0" fontAlgn="base">
              <a:spcBef>
                <a:spcPct val="20000"/>
              </a:spcBef>
              <a:spcAft>
                <a:spcPct val="0"/>
              </a:spcAft>
              <a:buChar char="_"/>
              <a:defRPr sz="2300">
                <a:solidFill>
                  <a:srgbClr val="0C419A"/>
                </a:solidFill>
                <a:latin typeface="+mn-lt"/>
              </a:defRPr>
            </a:lvl8pPr>
            <a:lvl9pPr marL="4152470" indent="-258929" algn="l" defTabSz="1037326" rtl="0" fontAlgn="base">
              <a:spcBef>
                <a:spcPct val="20000"/>
              </a:spcBef>
              <a:spcAft>
                <a:spcPct val="0"/>
              </a:spcAft>
              <a:buChar char="_"/>
              <a:defRPr sz="2300">
                <a:solidFill>
                  <a:srgbClr val="0C419A"/>
                </a:solidFill>
                <a:latin typeface="+mn-lt"/>
              </a:defRPr>
            </a:lvl9pPr>
          </a:lstStyle>
          <a:p>
            <a:pPr marL="0" lvl="1" indent="0" algn="just">
              <a:spcBef>
                <a:spcPts val="1431"/>
              </a:spcBef>
              <a:buClr>
                <a:srgbClr val="954F72"/>
              </a:buClr>
              <a:buSzPct val="100000"/>
              <a:buNone/>
              <a:defRPr/>
            </a:pPr>
            <a:r>
              <a:rPr lang="fr-FR" sz="1400" b="1" kern="0" dirty="0">
                <a:solidFill>
                  <a:srgbClr val="1C3871"/>
                </a:solidFill>
                <a:cs typeface="Calibri" panose="020F0502020204030204" pitchFamily="34" charset="0"/>
              </a:rPr>
              <a:t>Les accueils des Caisses et les pharmaciens sont considérés comme les 2 acteurs clefs pour permettre la création en masse de DMP. Les ETS sont aussi un vecteur important de mobilisation pour atteindre les seuils de création.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310261" y="1513549"/>
            <a:ext cx="585154" cy="620252"/>
            <a:chOff x="6983099" y="3706214"/>
            <a:chExt cx="517525" cy="519113"/>
          </a:xfrm>
          <a:solidFill>
            <a:srgbClr val="1C3871"/>
          </a:solidFill>
        </p:grpSpPr>
        <p:sp>
          <p:nvSpPr>
            <p:cNvPr id="10" name="Freeform 66"/>
            <p:cNvSpPr>
              <a:spLocks/>
            </p:cNvSpPr>
            <p:nvPr/>
          </p:nvSpPr>
          <p:spPr bwMode="auto">
            <a:xfrm>
              <a:off x="6983099" y="3706214"/>
              <a:ext cx="460375" cy="519113"/>
            </a:xfrm>
            <a:custGeom>
              <a:avLst/>
              <a:gdLst>
                <a:gd name="T0" fmla="*/ 290 w 290"/>
                <a:gd name="T1" fmla="*/ 135 h 327"/>
                <a:gd name="T2" fmla="*/ 275 w 290"/>
                <a:gd name="T3" fmla="*/ 180 h 327"/>
                <a:gd name="T4" fmla="*/ 257 w 290"/>
                <a:gd name="T5" fmla="*/ 202 h 327"/>
                <a:gd name="T6" fmla="*/ 232 w 290"/>
                <a:gd name="T7" fmla="*/ 223 h 327"/>
                <a:gd name="T8" fmla="*/ 204 w 290"/>
                <a:gd name="T9" fmla="*/ 235 h 327"/>
                <a:gd name="T10" fmla="*/ 172 w 290"/>
                <a:gd name="T11" fmla="*/ 238 h 327"/>
                <a:gd name="T12" fmla="*/ 142 w 290"/>
                <a:gd name="T13" fmla="*/ 235 h 327"/>
                <a:gd name="T14" fmla="*/ 111 w 290"/>
                <a:gd name="T15" fmla="*/ 223 h 327"/>
                <a:gd name="T16" fmla="*/ 107 w 290"/>
                <a:gd name="T17" fmla="*/ 235 h 327"/>
                <a:gd name="T18" fmla="*/ 36 w 290"/>
                <a:gd name="T19" fmla="*/ 322 h 327"/>
                <a:gd name="T20" fmla="*/ 17 w 290"/>
                <a:gd name="T21" fmla="*/ 326 h 327"/>
                <a:gd name="T22" fmla="*/ 8 w 290"/>
                <a:gd name="T23" fmla="*/ 322 h 327"/>
                <a:gd name="T24" fmla="*/ 0 w 290"/>
                <a:gd name="T25" fmla="*/ 308 h 327"/>
                <a:gd name="T26" fmla="*/ 6 w 290"/>
                <a:gd name="T27" fmla="*/ 292 h 327"/>
                <a:gd name="T28" fmla="*/ 78 w 290"/>
                <a:gd name="T29" fmla="*/ 202 h 327"/>
                <a:gd name="T30" fmla="*/ 77 w 290"/>
                <a:gd name="T31" fmla="*/ 191 h 327"/>
                <a:gd name="T32" fmla="*/ 62 w 290"/>
                <a:gd name="T33" fmla="*/ 164 h 327"/>
                <a:gd name="T34" fmla="*/ 54 w 290"/>
                <a:gd name="T35" fmla="*/ 134 h 327"/>
                <a:gd name="T36" fmla="*/ 54 w 290"/>
                <a:gd name="T37" fmla="*/ 103 h 327"/>
                <a:gd name="T38" fmla="*/ 63 w 290"/>
                <a:gd name="T39" fmla="*/ 73 h 327"/>
                <a:gd name="T40" fmla="*/ 80 w 290"/>
                <a:gd name="T41" fmla="*/ 44 h 327"/>
                <a:gd name="T42" fmla="*/ 96 w 290"/>
                <a:gd name="T43" fmla="*/ 28 h 327"/>
                <a:gd name="T44" fmla="*/ 127 w 290"/>
                <a:gd name="T45" fmla="*/ 10 h 327"/>
                <a:gd name="T46" fmla="*/ 160 w 290"/>
                <a:gd name="T47" fmla="*/ 2 h 327"/>
                <a:gd name="T48" fmla="*/ 194 w 290"/>
                <a:gd name="T49" fmla="*/ 3 h 327"/>
                <a:gd name="T50" fmla="*/ 227 w 290"/>
                <a:gd name="T51" fmla="*/ 14 h 327"/>
                <a:gd name="T52" fmla="*/ 247 w 290"/>
                <a:gd name="T53" fmla="*/ 28 h 327"/>
                <a:gd name="T54" fmla="*/ 269 w 290"/>
                <a:gd name="T55" fmla="*/ 51 h 327"/>
                <a:gd name="T56" fmla="*/ 285 w 290"/>
                <a:gd name="T57" fmla="*/ 81 h 327"/>
                <a:gd name="T58" fmla="*/ 258 w 290"/>
                <a:gd name="T59" fmla="*/ 102 h 327"/>
                <a:gd name="T60" fmla="*/ 247 w 290"/>
                <a:gd name="T61" fmla="*/ 73 h 327"/>
                <a:gd name="T62" fmla="*/ 216 w 290"/>
                <a:gd name="T63" fmla="*/ 43 h 327"/>
                <a:gd name="T64" fmla="*/ 172 w 290"/>
                <a:gd name="T65" fmla="*/ 31 h 327"/>
                <a:gd name="T66" fmla="*/ 154 w 290"/>
                <a:gd name="T67" fmla="*/ 33 h 327"/>
                <a:gd name="T68" fmla="*/ 129 w 290"/>
                <a:gd name="T69" fmla="*/ 42 h 327"/>
                <a:gd name="T70" fmla="*/ 99 w 290"/>
                <a:gd name="T71" fmla="*/ 70 h 327"/>
                <a:gd name="T72" fmla="*/ 88 w 290"/>
                <a:gd name="T73" fmla="*/ 94 h 327"/>
                <a:gd name="T74" fmla="*/ 84 w 290"/>
                <a:gd name="T75" fmla="*/ 120 h 327"/>
                <a:gd name="T76" fmla="*/ 85 w 290"/>
                <a:gd name="T77" fmla="*/ 138 h 327"/>
                <a:gd name="T78" fmla="*/ 94 w 290"/>
                <a:gd name="T79" fmla="*/ 162 h 327"/>
                <a:gd name="T80" fmla="*/ 122 w 290"/>
                <a:gd name="T81" fmla="*/ 193 h 327"/>
                <a:gd name="T82" fmla="*/ 146 w 290"/>
                <a:gd name="T83" fmla="*/ 205 h 327"/>
                <a:gd name="T84" fmla="*/ 172 w 290"/>
                <a:gd name="T85" fmla="*/ 208 h 327"/>
                <a:gd name="T86" fmla="*/ 204 w 290"/>
                <a:gd name="T87" fmla="*/ 202 h 327"/>
                <a:gd name="T88" fmla="*/ 241 w 290"/>
                <a:gd name="T89" fmla="*/ 176 h 327"/>
                <a:gd name="T90" fmla="*/ 260 w 290"/>
                <a:gd name="T91" fmla="*/ 13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0" h="327">
                  <a:moveTo>
                    <a:pt x="260" y="135"/>
                  </a:moveTo>
                  <a:lnTo>
                    <a:pt x="290" y="135"/>
                  </a:lnTo>
                  <a:lnTo>
                    <a:pt x="290" y="135"/>
                  </a:lnTo>
                  <a:lnTo>
                    <a:pt x="287" y="150"/>
                  </a:lnTo>
                  <a:lnTo>
                    <a:pt x="282" y="165"/>
                  </a:lnTo>
                  <a:lnTo>
                    <a:pt x="275" y="180"/>
                  </a:lnTo>
                  <a:lnTo>
                    <a:pt x="264" y="194"/>
                  </a:lnTo>
                  <a:lnTo>
                    <a:pt x="264" y="194"/>
                  </a:lnTo>
                  <a:lnTo>
                    <a:pt x="257" y="202"/>
                  </a:lnTo>
                  <a:lnTo>
                    <a:pt x="249" y="211"/>
                  </a:lnTo>
                  <a:lnTo>
                    <a:pt x="241" y="217"/>
                  </a:lnTo>
                  <a:lnTo>
                    <a:pt x="232" y="223"/>
                  </a:lnTo>
                  <a:lnTo>
                    <a:pt x="223" y="227"/>
                  </a:lnTo>
                  <a:lnTo>
                    <a:pt x="213" y="231"/>
                  </a:lnTo>
                  <a:lnTo>
                    <a:pt x="204" y="235"/>
                  </a:lnTo>
                  <a:lnTo>
                    <a:pt x="193" y="237"/>
                  </a:lnTo>
                  <a:lnTo>
                    <a:pt x="183" y="238"/>
                  </a:lnTo>
                  <a:lnTo>
                    <a:pt x="172" y="238"/>
                  </a:lnTo>
                  <a:lnTo>
                    <a:pt x="162" y="238"/>
                  </a:lnTo>
                  <a:lnTo>
                    <a:pt x="151" y="237"/>
                  </a:lnTo>
                  <a:lnTo>
                    <a:pt x="142" y="235"/>
                  </a:lnTo>
                  <a:lnTo>
                    <a:pt x="131" y="231"/>
                  </a:lnTo>
                  <a:lnTo>
                    <a:pt x="121" y="227"/>
                  </a:lnTo>
                  <a:lnTo>
                    <a:pt x="111" y="223"/>
                  </a:lnTo>
                  <a:lnTo>
                    <a:pt x="111" y="223"/>
                  </a:lnTo>
                  <a:lnTo>
                    <a:pt x="110" y="228"/>
                  </a:lnTo>
                  <a:lnTo>
                    <a:pt x="107" y="235"/>
                  </a:lnTo>
                  <a:lnTo>
                    <a:pt x="39" y="319"/>
                  </a:lnTo>
                  <a:lnTo>
                    <a:pt x="39" y="319"/>
                  </a:lnTo>
                  <a:lnTo>
                    <a:pt x="36" y="322"/>
                  </a:lnTo>
                  <a:lnTo>
                    <a:pt x="32" y="325"/>
                  </a:lnTo>
                  <a:lnTo>
                    <a:pt x="25" y="327"/>
                  </a:lnTo>
                  <a:lnTo>
                    <a:pt x="17" y="326"/>
                  </a:lnTo>
                  <a:lnTo>
                    <a:pt x="13" y="325"/>
                  </a:lnTo>
                  <a:lnTo>
                    <a:pt x="8" y="322"/>
                  </a:lnTo>
                  <a:lnTo>
                    <a:pt x="8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0" y="308"/>
                  </a:lnTo>
                  <a:lnTo>
                    <a:pt x="2" y="299"/>
                  </a:lnTo>
                  <a:lnTo>
                    <a:pt x="3" y="296"/>
                  </a:lnTo>
                  <a:lnTo>
                    <a:pt x="6" y="292"/>
                  </a:lnTo>
                  <a:lnTo>
                    <a:pt x="73" y="208"/>
                  </a:lnTo>
                  <a:lnTo>
                    <a:pt x="73" y="208"/>
                  </a:lnTo>
                  <a:lnTo>
                    <a:pt x="78" y="202"/>
                  </a:lnTo>
                  <a:lnTo>
                    <a:pt x="84" y="200"/>
                  </a:lnTo>
                  <a:lnTo>
                    <a:pt x="84" y="200"/>
                  </a:lnTo>
                  <a:lnTo>
                    <a:pt x="77" y="191"/>
                  </a:lnTo>
                  <a:lnTo>
                    <a:pt x="72" y="183"/>
                  </a:lnTo>
                  <a:lnTo>
                    <a:pt x="66" y="173"/>
                  </a:lnTo>
                  <a:lnTo>
                    <a:pt x="62" y="164"/>
                  </a:lnTo>
                  <a:lnTo>
                    <a:pt x="58" y="154"/>
                  </a:lnTo>
                  <a:lnTo>
                    <a:pt x="55" y="145"/>
                  </a:lnTo>
                  <a:lnTo>
                    <a:pt x="54" y="134"/>
                  </a:lnTo>
                  <a:lnTo>
                    <a:pt x="54" y="124"/>
                  </a:lnTo>
                  <a:lnTo>
                    <a:pt x="54" y="113"/>
                  </a:lnTo>
                  <a:lnTo>
                    <a:pt x="54" y="103"/>
                  </a:lnTo>
                  <a:lnTo>
                    <a:pt x="56" y="92"/>
                  </a:lnTo>
                  <a:lnTo>
                    <a:pt x="59" y="83"/>
                  </a:lnTo>
                  <a:lnTo>
                    <a:pt x="63" y="73"/>
                  </a:lnTo>
                  <a:lnTo>
                    <a:pt x="67" y="64"/>
                  </a:lnTo>
                  <a:lnTo>
                    <a:pt x="73" y="54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88" y="36"/>
                  </a:lnTo>
                  <a:lnTo>
                    <a:pt x="96" y="28"/>
                  </a:lnTo>
                  <a:lnTo>
                    <a:pt x="106" y="21"/>
                  </a:lnTo>
                  <a:lnTo>
                    <a:pt x="116" y="14"/>
                  </a:lnTo>
                  <a:lnTo>
                    <a:pt x="127" y="10"/>
                  </a:lnTo>
                  <a:lnTo>
                    <a:pt x="138" y="6"/>
                  </a:lnTo>
                  <a:lnTo>
                    <a:pt x="149" y="3"/>
                  </a:lnTo>
                  <a:lnTo>
                    <a:pt x="160" y="2"/>
                  </a:lnTo>
                  <a:lnTo>
                    <a:pt x="171" y="0"/>
                  </a:lnTo>
                  <a:lnTo>
                    <a:pt x="183" y="2"/>
                  </a:lnTo>
                  <a:lnTo>
                    <a:pt x="194" y="3"/>
                  </a:lnTo>
                  <a:lnTo>
                    <a:pt x="205" y="6"/>
                  </a:lnTo>
                  <a:lnTo>
                    <a:pt x="216" y="9"/>
                  </a:lnTo>
                  <a:lnTo>
                    <a:pt x="227" y="14"/>
                  </a:lnTo>
                  <a:lnTo>
                    <a:pt x="236" y="20"/>
                  </a:lnTo>
                  <a:lnTo>
                    <a:pt x="247" y="28"/>
                  </a:lnTo>
                  <a:lnTo>
                    <a:pt x="247" y="28"/>
                  </a:lnTo>
                  <a:lnTo>
                    <a:pt x="256" y="35"/>
                  </a:lnTo>
                  <a:lnTo>
                    <a:pt x="263" y="43"/>
                  </a:lnTo>
                  <a:lnTo>
                    <a:pt x="269" y="51"/>
                  </a:lnTo>
                  <a:lnTo>
                    <a:pt x="276" y="61"/>
                  </a:lnTo>
                  <a:lnTo>
                    <a:pt x="280" y="70"/>
                  </a:lnTo>
                  <a:lnTo>
                    <a:pt x="285" y="81"/>
                  </a:lnTo>
                  <a:lnTo>
                    <a:pt x="287" y="91"/>
                  </a:lnTo>
                  <a:lnTo>
                    <a:pt x="290" y="102"/>
                  </a:lnTo>
                  <a:lnTo>
                    <a:pt x="258" y="102"/>
                  </a:lnTo>
                  <a:lnTo>
                    <a:pt x="258" y="102"/>
                  </a:lnTo>
                  <a:lnTo>
                    <a:pt x="254" y="87"/>
                  </a:lnTo>
                  <a:lnTo>
                    <a:pt x="247" y="73"/>
                  </a:lnTo>
                  <a:lnTo>
                    <a:pt x="239" y="62"/>
                  </a:lnTo>
                  <a:lnTo>
                    <a:pt x="228" y="51"/>
                  </a:lnTo>
                  <a:lnTo>
                    <a:pt x="216" y="43"/>
                  </a:lnTo>
                  <a:lnTo>
                    <a:pt x="202" y="36"/>
                  </a:lnTo>
                  <a:lnTo>
                    <a:pt x="188" y="32"/>
                  </a:lnTo>
                  <a:lnTo>
                    <a:pt x="172" y="31"/>
                  </a:lnTo>
                  <a:lnTo>
                    <a:pt x="172" y="31"/>
                  </a:lnTo>
                  <a:lnTo>
                    <a:pt x="164" y="32"/>
                  </a:lnTo>
                  <a:lnTo>
                    <a:pt x="154" y="33"/>
                  </a:lnTo>
                  <a:lnTo>
                    <a:pt x="146" y="35"/>
                  </a:lnTo>
                  <a:lnTo>
                    <a:pt x="138" y="37"/>
                  </a:lnTo>
                  <a:lnTo>
                    <a:pt x="129" y="42"/>
                  </a:lnTo>
                  <a:lnTo>
                    <a:pt x="122" y="46"/>
                  </a:lnTo>
                  <a:lnTo>
                    <a:pt x="110" y="57"/>
                  </a:lnTo>
                  <a:lnTo>
                    <a:pt x="99" y="70"/>
                  </a:lnTo>
                  <a:lnTo>
                    <a:pt x="94" y="77"/>
                  </a:lnTo>
                  <a:lnTo>
                    <a:pt x="91" y="86"/>
                  </a:lnTo>
                  <a:lnTo>
                    <a:pt x="88" y="94"/>
                  </a:lnTo>
                  <a:lnTo>
                    <a:pt x="85" y="102"/>
                  </a:lnTo>
                  <a:lnTo>
                    <a:pt x="84" y="110"/>
                  </a:lnTo>
                  <a:lnTo>
                    <a:pt x="84" y="120"/>
                  </a:lnTo>
                  <a:lnTo>
                    <a:pt x="84" y="120"/>
                  </a:lnTo>
                  <a:lnTo>
                    <a:pt x="84" y="128"/>
                  </a:lnTo>
                  <a:lnTo>
                    <a:pt x="85" y="138"/>
                  </a:lnTo>
                  <a:lnTo>
                    <a:pt x="88" y="146"/>
                  </a:lnTo>
                  <a:lnTo>
                    <a:pt x="91" y="154"/>
                  </a:lnTo>
                  <a:lnTo>
                    <a:pt x="94" y="162"/>
                  </a:lnTo>
                  <a:lnTo>
                    <a:pt x="99" y="169"/>
                  </a:lnTo>
                  <a:lnTo>
                    <a:pt x="110" y="183"/>
                  </a:lnTo>
                  <a:lnTo>
                    <a:pt x="122" y="193"/>
                  </a:lnTo>
                  <a:lnTo>
                    <a:pt x="129" y="198"/>
                  </a:lnTo>
                  <a:lnTo>
                    <a:pt x="138" y="201"/>
                  </a:lnTo>
                  <a:lnTo>
                    <a:pt x="146" y="205"/>
                  </a:lnTo>
                  <a:lnTo>
                    <a:pt x="154" y="206"/>
                  </a:lnTo>
                  <a:lnTo>
                    <a:pt x="164" y="208"/>
                  </a:lnTo>
                  <a:lnTo>
                    <a:pt x="172" y="208"/>
                  </a:lnTo>
                  <a:lnTo>
                    <a:pt x="172" y="208"/>
                  </a:lnTo>
                  <a:lnTo>
                    <a:pt x="188" y="206"/>
                  </a:lnTo>
                  <a:lnTo>
                    <a:pt x="204" y="202"/>
                  </a:lnTo>
                  <a:lnTo>
                    <a:pt x="217" y="195"/>
                  </a:lnTo>
                  <a:lnTo>
                    <a:pt x="230" y="187"/>
                  </a:lnTo>
                  <a:lnTo>
                    <a:pt x="241" y="176"/>
                  </a:lnTo>
                  <a:lnTo>
                    <a:pt x="249" y="164"/>
                  </a:lnTo>
                  <a:lnTo>
                    <a:pt x="256" y="150"/>
                  </a:lnTo>
                  <a:lnTo>
                    <a:pt x="260" y="135"/>
                  </a:lnTo>
                  <a:lnTo>
                    <a:pt x="260" y="1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IE" sz="1200">
                <a:solidFill>
                  <a:srgbClr val="646464"/>
                </a:solidFill>
              </a:endParaRPr>
            </a:p>
          </p:txBody>
        </p:sp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7173599" y="3803052"/>
              <a:ext cx="327025" cy="160338"/>
            </a:xfrm>
            <a:custGeom>
              <a:avLst/>
              <a:gdLst>
                <a:gd name="T0" fmla="*/ 199 w 206"/>
                <a:gd name="T1" fmla="*/ 60 h 101"/>
                <a:gd name="T2" fmla="*/ 110 w 206"/>
                <a:gd name="T3" fmla="*/ 60 h 101"/>
                <a:gd name="T4" fmla="*/ 92 w 206"/>
                <a:gd name="T5" fmla="*/ 101 h 101"/>
                <a:gd name="T6" fmla="*/ 53 w 206"/>
                <a:gd name="T7" fmla="*/ 26 h 101"/>
                <a:gd name="T8" fmla="*/ 34 w 206"/>
                <a:gd name="T9" fmla="*/ 78 h 101"/>
                <a:gd name="T10" fmla="*/ 8 w 206"/>
                <a:gd name="T11" fmla="*/ 78 h 101"/>
                <a:gd name="T12" fmla="*/ 8 w 206"/>
                <a:gd name="T13" fmla="*/ 78 h 101"/>
                <a:gd name="T14" fmla="*/ 5 w 206"/>
                <a:gd name="T15" fmla="*/ 78 h 101"/>
                <a:gd name="T16" fmla="*/ 2 w 206"/>
                <a:gd name="T17" fmla="*/ 77 h 101"/>
                <a:gd name="T18" fmla="*/ 1 w 206"/>
                <a:gd name="T19" fmla="*/ 75 h 101"/>
                <a:gd name="T20" fmla="*/ 0 w 206"/>
                <a:gd name="T21" fmla="*/ 73 h 101"/>
                <a:gd name="T22" fmla="*/ 0 w 206"/>
                <a:gd name="T23" fmla="*/ 73 h 101"/>
                <a:gd name="T24" fmla="*/ 1 w 206"/>
                <a:gd name="T25" fmla="*/ 71 h 101"/>
                <a:gd name="T26" fmla="*/ 2 w 206"/>
                <a:gd name="T27" fmla="*/ 70 h 101"/>
                <a:gd name="T28" fmla="*/ 5 w 206"/>
                <a:gd name="T29" fmla="*/ 69 h 101"/>
                <a:gd name="T30" fmla="*/ 8 w 206"/>
                <a:gd name="T31" fmla="*/ 69 h 101"/>
                <a:gd name="T32" fmla="*/ 27 w 206"/>
                <a:gd name="T33" fmla="*/ 69 h 101"/>
                <a:gd name="T34" fmla="*/ 52 w 206"/>
                <a:gd name="T35" fmla="*/ 0 h 101"/>
                <a:gd name="T36" fmla="*/ 90 w 206"/>
                <a:gd name="T37" fmla="*/ 78 h 101"/>
                <a:gd name="T38" fmla="*/ 103 w 206"/>
                <a:gd name="T39" fmla="*/ 51 h 101"/>
                <a:gd name="T40" fmla="*/ 199 w 206"/>
                <a:gd name="T41" fmla="*/ 51 h 101"/>
                <a:gd name="T42" fmla="*/ 199 w 206"/>
                <a:gd name="T43" fmla="*/ 51 h 101"/>
                <a:gd name="T44" fmla="*/ 202 w 206"/>
                <a:gd name="T45" fmla="*/ 51 h 101"/>
                <a:gd name="T46" fmla="*/ 204 w 206"/>
                <a:gd name="T47" fmla="*/ 52 h 101"/>
                <a:gd name="T48" fmla="*/ 206 w 206"/>
                <a:gd name="T49" fmla="*/ 53 h 101"/>
                <a:gd name="T50" fmla="*/ 206 w 206"/>
                <a:gd name="T51" fmla="*/ 55 h 101"/>
                <a:gd name="T52" fmla="*/ 206 w 206"/>
                <a:gd name="T53" fmla="*/ 55 h 101"/>
                <a:gd name="T54" fmla="*/ 206 w 206"/>
                <a:gd name="T55" fmla="*/ 58 h 101"/>
                <a:gd name="T56" fmla="*/ 204 w 206"/>
                <a:gd name="T57" fmla="*/ 59 h 101"/>
                <a:gd name="T58" fmla="*/ 202 w 206"/>
                <a:gd name="T59" fmla="*/ 60 h 101"/>
                <a:gd name="T60" fmla="*/ 199 w 206"/>
                <a:gd name="T61" fmla="*/ 60 h 101"/>
                <a:gd name="T62" fmla="*/ 199 w 206"/>
                <a:gd name="T63" fmla="*/ 6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6" h="101">
                  <a:moveTo>
                    <a:pt x="199" y="60"/>
                  </a:moveTo>
                  <a:lnTo>
                    <a:pt x="110" y="60"/>
                  </a:lnTo>
                  <a:lnTo>
                    <a:pt x="92" y="101"/>
                  </a:lnTo>
                  <a:lnTo>
                    <a:pt x="53" y="26"/>
                  </a:lnTo>
                  <a:lnTo>
                    <a:pt x="34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5" y="78"/>
                  </a:lnTo>
                  <a:lnTo>
                    <a:pt x="2" y="77"/>
                  </a:lnTo>
                  <a:lnTo>
                    <a:pt x="1" y="75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1" y="71"/>
                  </a:lnTo>
                  <a:lnTo>
                    <a:pt x="2" y="70"/>
                  </a:lnTo>
                  <a:lnTo>
                    <a:pt x="5" y="69"/>
                  </a:lnTo>
                  <a:lnTo>
                    <a:pt x="8" y="69"/>
                  </a:lnTo>
                  <a:lnTo>
                    <a:pt x="27" y="69"/>
                  </a:lnTo>
                  <a:lnTo>
                    <a:pt x="52" y="0"/>
                  </a:lnTo>
                  <a:lnTo>
                    <a:pt x="90" y="78"/>
                  </a:lnTo>
                  <a:lnTo>
                    <a:pt x="103" y="51"/>
                  </a:lnTo>
                  <a:lnTo>
                    <a:pt x="199" y="51"/>
                  </a:lnTo>
                  <a:lnTo>
                    <a:pt x="199" y="51"/>
                  </a:lnTo>
                  <a:lnTo>
                    <a:pt x="202" y="51"/>
                  </a:lnTo>
                  <a:lnTo>
                    <a:pt x="204" y="52"/>
                  </a:lnTo>
                  <a:lnTo>
                    <a:pt x="206" y="53"/>
                  </a:lnTo>
                  <a:lnTo>
                    <a:pt x="206" y="55"/>
                  </a:lnTo>
                  <a:lnTo>
                    <a:pt x="206" y="55"/>
                  </a:lnTo>
                  <a:lnTo>
                    <a:pt x="206" y="58"/>
                  </a:lnTo>
                  <a:lnTo>
                    <a:pt x="204" y="59"/>
                  </a:lnTo>
                  <a:lnTo>
                    <a:pt x="202" y="60"/>
                  </a:lnTo>
                  <a:lnTo>
                    <a:pt x="199" y="60"/>
                  </a:lnTo>
                  <a:lnTo>
                    <a:pt x="199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IE" sz="1200">
                <a:solidFill>
                  <a:srgbClr val="646464"/>
                </a:solidFill>
              </a:endParaRPr>
            </a:p>
          </p:txBody>
        </p:sp>
      </p:grp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5855130" y="2498989"/>
            <a:ext cx="1542513" cy="233181"/>
          </a:xfrm>
          <a:prstGeom prst="rect">
            <a:avLst/>
          </a:prstGeom>
        </p:spPr>
        <p:txBody>
          <a:bodyPr lIns="80165" tIns="40083" rIns="80165" bIns="40083"/>
          <a:lstStyle>
            <a:lvl1pPr marL="379413" indent="-379413" algn="l" defTabSz="10302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è"/>
              <a:defRPr sz="2400" b="1">
                <a:solidFill>
                  <a:srgbClr val="0C419A"/>
                </a:solidFill>
                <a:latin typeface="+mn-lt"/>
                <a:ea typeface="+mn-ea"/>
                <a:cs typeface="+mn-cs"/>
              </a:defRPr>
            </a:lvl1pPr>
            <a:lvl2pPr marL="855663" indent="-287338" algn="l" defTabSz="1030288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l"/>
              <a:defRPr sz="2100">
                <a:solidFill>
                  <a:srgbClr val="0C419A"/>
                </a:solidFill>
                <a:latin typeface="+mn-lt"/>
              </a:defRPr>
            </a:lvl2pPr>
            <a:lvl3pPr marL="1295400" indent="-249238" algn="l" defTabSz="10302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ü"/>
              <a:defRPr>
                <a:solidFill>
                  <a:srgbClr val="0C419A"/>
                </a:solidFill>
                <a:latin typeface="+mn-lt"/>
              </a:defRPr>
            </a:lvl3pPr>
            <a:lvl4pPr marL="1811338" indent="-250825" algn="l" defTabSz="1030288" rtl="0" eaLnBrk="0" fontAlgn="base" hangingPunct="0">
              <a:spcBef>
                <a:spcPct val="20000"/>
              </a:spcBef>
              <a:spcAft>
                <a:spcPct val="0"/>
              </a:spcAft>
              <a:buChar char="_"/>
              <a:defRPr sz="2300">
                <a:solidFill>
                  <a:srgbClr val="0C419A"/>
                </a:solidFill>
                <a:latin typeface="+mn-lt"/>
              </a:defRPr>
            </a:lvl4pPr>
            <a:lvl5pPr marL="2327275" indent="-249238" algn="l" defTabSz="1030288" rtl="0" eaLnBrk="0" fontAlgn="base" hangingPunct="0">
              <a:spcBef>
                <a:spcPct val="20000"/>
              </a:spcBef>
              <a:spcAft>
                <a:spcPct val="0"/>
              </a:spcAft>
              <a:buChar char="_"/>
              <a:defRPr sz="2300">
                <a:solidFill>
                  <a:srgbClr val="0C419A"/>
                </a:solidFill>
                <a:latin typeface="+mn-lt"/>
              </a:defRPr>
            </a:lvl5pPr>
            <a:lvl6pPr marL="2788317" indent="-258929" algn="l" defTabSz="1037326" rtl="0" fontAlgn="base">
              <a:spcBef>
                <a:spcPct val="20000"/>
              </a:spcBef>
              <a:spcAft>
                <a:spcPct val="0"/>
              </a:spcAft>
              <a:buChar char="_"/>
              <a:defRPr sz="2300">
                <a:solidFill>
                  <a:srgbClr val="0C419A"/>
                </a:solidFill>
                <a:latin typeface="+mn-lt"/>
              </a:defRPr>
            </a:lvl6pPr>
            <a:lvl7pPr marL="3243030" indent="-258929" algn="l" defTabSz="1037326" rtl="0" fontAlgn="base">
              <a:spcBef>
                <a:spcPct val="20000"/>
              </a:spcBef>
              <a:spcAft>
                <a:spcPct val="0"/>
              </a:spcAft>
              <a:buChar char="_"/>
              <a:defRPr sz="2300">
                <a:solidFill>
                  <a:srgbClr val="0C419A"/>
                </a:solidFill>
                <a:latin typeface="+mn-lt"/>
              </a:defRPr>
            </a:lvl7pPr>
            <a:lvl8pPr marL="3697750" indent="-258929" algn="l" defTabSz="1037326" rtl="0" fontAlgn="base">
              <a:spcBef>
                <a:spcPct val="20000"/>
              </a:spcBef>
              <a:spcAft>
                <a:spcPct val="0"/>
              </a:spcAft>
              <a:buChar char="_"/>
              <a:defRPr sz="2300">
                <a:solidFill>
                  <a:srgbClr val="0C419A"/>
                </a:solidFill>
                <a:latin typeface="+mn-lt"/>
              </a:defRPr>
            </a:lvl8pPr>
            <a:lvl9pPr marL="4152470" indent="-258929" algn="l" defTabSz="1037326" rtl="0" fontAlgn="base">
              <a:spcBef>
                <a:spcPct val="20000"/>
              </a:spcBef>
              <a:spcAft>
                <a:spcPct val="0"/>
              </a:spcAft>
              <a:buChar char="_"/>
              <a:defRPr sz="2300">
                <a:solidFill>
                  <a:srgbClr val="0C419A"/>
                </a:solidFill>
                <a:latin typeface="+mn-lt"/>
              </a:defRPr>
            </a:lvl9pPr>
          </a:lstStyle>
          <a:p>
            <a:pPr marL="0" lvl="1" indent="0" algn="just">
              <a:lnSpc>
                <a:spcPct val="80000"/>
              </a:lnSpc>
              <a:spcBef>
                <a:spcPts val="1383"/>
              </a:spcBef>
              <a:buClr>
                <a:srgbClr val="954F72"/>
              </a:buClr>
              <a:buSzPct val="100000"/>
              <a:buNone/>
              <a:defRPr/>
            </a:pPr>
            <a:r>
              <a:rPr lang="fr-FR" sz="1200" b="1" kern="0" dirty="0">
                <a:solidFill>
                  <a:srgbClr val="1C3871"/>
                </a:solidFill>
                <a:cs typeface="Calibri" panose="020F0502020204030204" pitchFamily="34" charset="0"/>
              </a:rPr>
              <a:t>Les pharmaciens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19985" y="2863498"/>
            <a:ext cx="1755000" cy="858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r>
              <a:rPr lang="fr-FR" sz="1100" b="1" dirty="0">
                <a:solidFill>
                  <a:srgbClr val="1C3871"/>
                </a:solidFill>
              </a:rPr>
              <a:t>Opérationnalité du DMP avec les logiciels officines </a:t>
            </a:r>
            <a:r>
              <a:rPr lang="fr-FR" sz="1100" dirty="0">
                <a:solidFill>
                  <a:srgbClr val="414143"/>
                </a:solidFill>
              </a:rPr>
              <a:t>prévue au S2 2018</a:t>
            </a: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5565779" y="2664983"/>
            <a:ext cx="1542513" cy="233181"/>
          </a:xfrm>
          <a:prstGeom prst="rect">
            <a:avLst/>
          </a:prstGeom>
        </p:spPr>
        <p:txBody>
          <a:bodyPr lIns="80165" tIns="40083" rIns="80165" bIns="40083"/>
          <a:lstStyle>
            <a:lvl1pPr marL="379413" indent="-379413" algn="l" defTabSz="10302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è"/>
              <a:defRPr sz="2400" b="1">
                <a:solidFill>
                  <a:srgbClr val="0C419A"/>
                </a:solidFill>
                <a:latin typeface="+mn-lt"/>
                <a:ea typeface="+mn-ea"/>
                <a:cs typeface="+mn-cs"/>
              </a:defRPr>
            </a:lvl1pPr>
            <a:lvl2pPr marL="855663" indent="-287338" algn="l" defTabSz="1030288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l"/>
              <a:defRPr sz="2100">
                <a:solidFill>
                  <a:srgbClr val="0C419A"/>
                </a:solidFill>
                <a:latin typeface="+mn-lt"/>
              </a:defRPr>
            </a:lvl2pPr>
            <a:lvl3pPr marL="1295400" indent="-249238" algn="l" defTabSz="10302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ü"/>
              <a:defRPr>
                <a:solidFill>
                  <a:srgbClr val="0C419A"/>
                </a:solidFill>
                <a:latin typeface="+mn-lt"/>
              </a:defRPr>
            </a:lvl3pPr>
            <a:lvl4pPr marL="1811338" indent="-250825" algn="l" defTabSz="1030288" rtl="0" eaLnBrk="0" fontAlgn="base" hangingPunct="0">
              <a:spcBef>
                <a:spcPct val="20000"/>
              </a:spcBef>
              <a:spcAft>
                <a:spcPct val="0"/>
              </a:spcAft>
              <a:buChar char="_"/>
              <a:defRPr sz="2300">
                <a:solidFill>
                  <a:srgbClr val="0C419A"/>
                </a:solidFill>
                <a:latin typeface="+mn-lt"/>
              </a:defRPr>
            </a:lvl4pPr>
            <a:lvl5pPr marL="2327275" indent="-249238" algn="l" defTabSz="1030288" rtl="0" eaLnBrk="0" fontAlgn="base" hangingPunct="0">
              <a:spcBef>
                <a:spcPct val="20000"/>
              </a:spcBef>
              <a:spcAft>
                <a:spcPct val="0"/>
              </a:spcAft>
              <a:buChar char="_"/>
              <a:defRPr sz="2300">
                <a:solidFill>
                  <a:srgbClr val="0C419A"/>
                </a:solidFill>
                <a:latin typeface="+mn-lt"/>
              </a:defRPr>
            </a:lvl5pPr>
            <a:lvl6pPr marL="2788317" indent="-258929" algn="l" defTabSz="1037326" rtl="0" fontAlgn="base">
              <a:spcBef>
                <a:spcPct val="20000"/>
              </a:spcBef>
              <a:spcAft>
                <a:spcPct val="0"/>
              </a:spcAft>
              <a:buChar char="_"/>
              <a:defRPr sz="2300">
                <a:solidFill>
                  <a:srgbClr val="0C419A"/>
                </a:solidFill>
                <a:latin typeface="+mn-lt"/>
              </a:defRPr>
            </a:lvl6pPr>
            <a:lvl7pPr marL="3243030" indent="-258929" algn="l" defTabSz="1037326" rtl="0" fontAlgn="base">
              <a:spcBef>
                <a:spcPct val="20000"/>
              </a:spcBef>
              <a:spcAft>
                <a:spcPct val="0"/>
              </a:spcAft>
              <a:buChar char="_"/>
              <a:defRPr sz="2300">
                <a:solidFill>
                  <a:srgbClr val="0C419A"/>
                </a:solidFill>
                <a:latin typeface="+mn-lt"/>
              </a:defRPr>
            </a:lvl7pPr>
            <a:lvl8pPr marL="3697750" indent="-258929" algn="l" defTabSz="1037326" rtl="0" fontAlgn="base">
              <a:spcBef>
                <a:spcPct val="20000"/>
              </a:spcBef>
              <a:spcAft>
                <a:spcPct val="0"/>
              </a:spcAft>
              <a:buChar char="_"/>
              <a:defRPr sz="2300">
                <a:solidFill>
                  <a:srgbClr val="0C419A"/>
                </a:solidFill>
                <a:latin typeface="+mn-lt"/>
              </a:defRPr>
            </a:lvl8pPr>
            <a:lvl9pPr marL="4152470" indent="-258929" algn="l" defTabSz="1037326" rtl="0" fontAlgn="base">
              <a:spcBef>
                <a:spcPct val="20000"/>
              </a:spcBef>
              <a:spcAft>
                <a:spcPct val="0"/>
              </a:spcAft>
              <a:buChar char="_"/>
              <a:defRPr sz="2300">
                <a:solidFill>
                  <a:srgbClr val="0C419A"/>
                </a:solidFill>
                <a:latin typeface="+mn-lt"/>
              </a:defRPr>
            </a:lvl9pPr>
          </a:lstStyle>
          <a:p>
            <a:pPr marL="0" lvl="1" indent="0" algn="just">
              <a:lnSpc>
                <a:spcPct val="80000"/>
              </a:lnSpc>
              <a:spcBef>
                <a:spcPts val="1383"/>
              </a:spcBef>
              <a:buClr>
                <a:srgbClr val="954F72"/>
              </a:buClr>
              <a:buSzPct val="100000"/>
              <a:buNone/>
              <a:defRPr/>
            </a:pPr>
            <a:endParaRPr lang="fr-FR" sz="1400" b="1" kern="0" dirty="0">
              <a:solidFill>
                <a:srgbClr val="006CB7"/>
              </a:solidFill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26843" y="2862641"/>
            <a:ext cx="1755000" cy="858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r>
              <a:rPr lang="fr-FR" sz="1100" dirty="0">
                <a:solidFill>
                  <a:srgbClr val="414143"/>
                </a:solidFill>
              </a:rPr>
              <a:t>Signature de </a:t>
            </a:r>
            <a:r>
              <a:rPr lang="fr-FR" sz="1100" b="1" dirty="0">
                <a:solidFill>
                  <a:srgbClr val="1C3871"/>
                </a:solidFill>
              </a:rPr>
              <a:t>l’avenant 11 de la convention Pharmaciens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329209" y="2991731"/>
            <a:ext cx="543410" cy="708813"/>
          </a:xfrm>
          <a:prstGeom prst="rect">
            <a:avLst/>
          </a:prstGeom>
        </p:spPr>
        <p:txBody>
          <a:bodyPr wrap="none" lIns="80165" tIns="40083" rIns="80165" bIns="40083">
            <a:spAutoFit/>
          </a:bodyPr>
          <a:lstStyle/>
          <a:p>
            <a:pPr marL="0" lvl="1" algn="just">
              <a:lnSpc>
                <a:spcPct val="80000"/>
              </a:lnSpc>
              <a:spcBef>
                <a:spcPts val="1383"/>
              </a:spcBef>
              <a:buClr>
                <a:srgbClr val="954F72"/>
              </a:buClr>
              <a:buSzPct val="100000"/>
              <a:defRPr/>
            </a:pPr>
            <a:r>
              <a:rPr lang="fr-FR" sz="5100" b="1" kern="0" dirty="0">
                <a:solidFill>
                  <a:srgbClr val="A4AFC6"/>
                </a:solidFill>
                <a:latin typeface="Arial" panose="020B0604020202020204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60976" y="3997337"/>
            <a:ext cx="4161858" cy="460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r>
              <a:rPr lang="fr-FR" sz="1100" b="1" dirty="0">
                <a:solidFill>
                  <a:srgbClr val="1C3871"/>
                </a:solidFill>
              </a:rPr>
              <a:t>22 500 officines </a:t>
            </a:r>
            <a:r>
              <a:rPr lang="fr-FR" sz="1100" dirty="0">
                <a:solidFill>
                  <a:srgbClr val="414143"/>
                </a:solidFill>
              </a:rPr>
              <a:t>en contact avec les assurés pour la </a:t>
            </a:r>
            <a:r>
              <a:rPr lang="fr-FR" sz="1100" b="1" dirty="0">
                <a:solidFill>
                  <a:srgbClr val="1C3871"/>
                </a:solidFill>
              </a:rPr>
              <a:t>création</a:t>
            </a:r>
            <a:r>
              <a:rPr lang="fr-FR" sz="1100" b="1" dirty="0">
                <a:solidFill>
                  <a:srgbClr val="C55A11"/>
                </a:solidFill>
              </a:rPr>
              <a:t> </a:t>
            </a:r>
            <a:r>
              <a:rPr lang="fr-FR" sz="1100" dirty="0">
                <a:solidFill>
                  <a:srgbClr val="414143"/>
                </a:solidFill>
              </a:rPr>
              <a:t>et l’accélération des </a:t>
            </a:r>
            <a:r>
              <a:rPr lang="fr-FR" sz="1100" b="1" dirty="0">
                <a:solidFill>
                  <a:srgbClr val="1C3871"/>
                </a:solidFill>
              </a:rPr>
              <a:t>usages</a:t>
            </a:r>
            <a:r>
              <a:rPr lang="fr-FR" sz="1100" b="1" dirty="0">
                <a:solidFill>
                  <a:srgbClr val="C55A11"/>
                </a:solidFill>
              </a:rPr>
              <a:t> </a:t>
            </a:r>
            <a:r>
              <a:rPr lang="fr-FR" sz="1100" dirty="0">
                <a:solidFill>
                  <a:srgbClr val="414143"/>
                </a:solidFill>
              </a:rPr>
              <a:t>du DMP</a:t>
            </a:r>
            <a:endParaRPr lang="fr-FR" sz="1100" dirty="0">
              <a:solidFill>
                <a:srgbClr val="22BBA9"/>
              </a:solidFill>
            </a:endParaRPr>
          </a:p>
        </p:txBody>
      </p:sp>
      <p:sp>
        <p:nvSpPr>
          <p:cNvPr id="22" name="Pentagon 21"/>
          <p:cNvSpPr/>
          <p:nvPr/>
        </p:nvSpPr>
        <p:spPr>
          <a:xfrm rot="5400000">
            <a:off x="6500554" y="3576437"/>
            <a:ext cx="200718" cy="489138"/>
          </a:xfrm>
          <a:prstGeom prst="homePlate">
            <a:avLst/>
          </a:prstGeom>
          <a:solidFill>
            <a:srgbClr val="1C387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fr-FR" sz="140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39687" y="4524449"/>
            <a:ext cx="2836668" cy="254963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r>
              <a:rPr lang="fr-FR" sz="1100" b="1" dirty="0">
                <a:solidFill>
                  <a:srgbClr val="1C3871"/>
                </a:solidFill>
                <a:latin typeface="Arial" panose="020B0604020202020204"/>
              </a:rPr>
              <a:t>Intéressement de 1€ par DMP créé</a:t>
            </a:r>
          </a:p>
        </p:txBody>
      </p:sp>
      <p:sp>
        <p:nvSpPr>
          <p:cNvPr id="24" name="Freeform 13"/>
          <p:cNvSpPr>
            <a:spLocks noChangeAspect="1" noEditPoints="1"/>
          </p:cNvSpPr>
          <p:nvPr/>
        </p:nvSpPr>
        <p:spPr bwMode="auto">
          <a:xfrm>
            <a:off x="5407285" y="2391768"/>
            <a:ext cx="377280" cy="400673"/>
          </a:xfrm>
          <a:custGeom>
            <a:avLst/>
            <a:gdLst>
              <a:gd name="T0" fmla="*/ 135 w 223"/>
              <a:gd name="T1" fmla="*/ 23 h 223"/>
              <a:gd name="T2" fmla="*/ 119 w 223"/>
              <a:gd name="T3" fmla="*/ 30 h 223"/>
              <a:gd name="T4" fmla="*/ 112 w 223"/>
              <a:gd name="T5" fmla="*/ 0 h 223"/>
              <a:gd name="T6" fmla="*/ 105 w 223"/>
              <a:gd name="T7" fmla="*/ 30 h 223"/>
              <a:gd name="T8" fmla="*/ 88 w 223"/>
              <a:gd name="T9" fmla="*/ 23 h 223"/>
              <a:gd name="T10" fmla="*/ 0 w 223"/>
              <a:gd name="T11" fmla="*/ 51 h 223"/>
              <a:gd name="T12" fmla="*/ 51 w 223"/>
              <a:gd name="T13" fmla="*/ 66 h 223"/>
              <a:gd name="T14" fmla="*/ 93 w 223"/>
              <a:gd name="T15" fmla="*/ 67 h 223"/>
              <a:gd name="T16" fmla="*/ 105 w 223"/>
              <a:gd name="T17" fmla="*/ 109 h 223"/>
              <a:gd name="T18" fmla="*/ 80 w 223"/>
              <a:gd name="T19" fmla="*/ 103 h 223"/>
              <a:gd name="T20" fmla="*/ 55 w 223"/>
              <a:gd name="T21" fmla="*/ 92 h 223"/>
              <a:gd name="T22" fmla="*/ 75 w 223"/>
              <a:gd name="T23" fmla="*/ 89 h 223"/>
              <a:gd name="T24" fmla="*/ 97 w 223"/>
              <a:gd name="T25" fmla="*/ 83 h 223"/>
              <a:gd name="T26" fmla="*/ 91 w 223"/>
              <a:gd name="T27" fmla="*/ 77 h 223"/>
              <a:gd name="T28" fmla="*/ 35 w 223"/>
              <a:gd name="T29" fmla="*/ 92 h 223"/>
              <a:gd name="T30" fmla="*/ 89 w 223"/>
              <a:gd name="T31" fmla="*/ 119 h 223"/>
              <a:gd name="T32" fmla="*/ 100 w 223"/>
              <a:gd name="T33" fmla="*/ 167 h 223"/>
              <a:gd name="T34" fmla="*/ 102 w 223"/>
              <a:gd name="T35" fmla="*/ 223 h 223"/>
              <a:gd name="T36" fmla="*/ 103 w 223"/>
              <a:gd name="T37" fmla="*/ 223 h 223"/>
              <a:gd name="T38" fmla="*/ 106 w 223"/>
              <a:gd name="T39" fmla="*/ 177 h 223"/>
              <a:gd name="T40" fmla="*/ 107 w 223"/>
              <a:gd name="T41" fmla="*/ 208 h 223"/>
              <a:gd name="T42" fmla="*/ 116 w 223"/>
              <a:gd name="T43" fmla="*/ 208 h 223"/>
              <a:gd name="T44" fmla="*/ 117 w 223"/>
              <a:gd name="T45" fmla="*/ 178 h 223"/>
              <a:gd name="T46" fmla="*/ 119 w 223"/>
              <a:gd name="T47" fmla="*/ 223 h 223"/>
              <a:gd name="T48" fmla="*/ 119 w 223"/>
              <a:gd name="T49" fmla="*/ 223 h 223"/>
              <a:gd name="T50" fmla="*/ 122 w 223"/>
              <a:gd name="T51" fmla="*/ 167 h 223"/>
              <a:gd name="T52" fmla="*/ 133 w 223"/>
              <a:gd name="T53" fmla="*/ 119 h 223"/>
              <a:gd name="T54" fmla="*/ 187 w 223"/>
              <a:gd name="T55" fmla="*/ 92 h 223"/>
              <a:gd name="T56" fmla="*/ 131 w 223"/>
              <a:gd name="T57" fmla="*/ 77 h 223"/>
              <a:gd name="T58" fmla="*/ 124 w 223"/>
              <a:gd name="T59" fmla="*/ 83 h 223"/>
              <a:gd name="T60" fmla="*/ 147 w 223"/>
              <a:gd name="T61" fmla="*/ 89 h 223"/>
              <a:gd name="T62" fmla="*/ 167 w 223"/>
              <a:gd name="T63" fmla="*/ 92 h 223"/>
              <a:gd name="T64" fmla="*/ 142 w 223"/>
              <a:gd name="T65" fmla="*/ 103 h 223"/>
              <a:gd name="T66" fmla="*/ 118 w 223"/>
              <a:gd name="T67" fmla="*/ 109 h 223"/>
              <a:gd name="T68" fmla="*/ 131 w 223"/>
              <a:gd name="T69" fmla="*/ 67 h 223"/>
              <a:gd name="T70" fmla="*/ 172 w 223"/>
              <a:gd name="T71" fmla="*/ 66 h 223"/>
              <a:gd name="T72" fmla="*/ 223 w 223"/>
              <a:gd name="T73" fmla="*/ 51 h 223"/>
              <a:gd name="T74" fmla="*/ 97 w 223"/>
              <a:gd name="T75" fmla="*/ 151 h 223"/>
              <a:gd name="T76" fmla="*/ 106 w 223"/>
              <a:gd name="T77" fmla="*/ 125 h 223"/>
              <a:gd name="T78" fmla="*/ 97 w 223"/>
              <a:gd name="T79" fmla="*/ 151 h 223"/>
              <a:gd name="T80" fmla="*/ 125 w 223"/>
              <a:gd name="T81" fmla="*/ 151 h 223"/>
              <a:gd name="T82" fmla="*/ 117 w 223"/>
              <a:gd name="T83" fmla="*/ 126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23" h="223">
                <a:moveTo>
                  <a:pt x="154" y="15"/>
                </a:moveTo>
                <a:cubicBezTo>
                  <a:pt x="147" y="9"/>
                  <a:pt x="142" y="10"/>
                  <a:pt x="135" y="23"/>
                </a:cubicBezTo>
                <a:cubicBezTo>
                  <a:pt x="131" y="31"/>
                  <a:pt x="123" y="32"/>
                  <a:pt x="119" y="32"/>
                </a:cubicBezTo>
                <a:cubicBezTo>
                  <a:pt x="119" y="30"/>
                  <a:pt x="119" y="30"/>
                  <a:pt x="119" y="30"/>
                </a:cubicBezTo>
                <a:cubicBezTo>
                  <a:pt x="124" y="28"/>
                  <a:pt x="128" y="22"/>
                  <a:pt x="128" y="16"/>
                </a:cubicBezTo>
                <a:cubicBezTo>
                  <a:pt x="128" y="7"/>
                  <a:pt x="120" y="0"/>
                  <a:pt x="112" y="0"/>
                </a:cubicBezTo>
                <a:cubicBezTo>
                  <a:pt x="103" y="0"/>
                  <a:pt x="96" y="7"/>
                  <a:pt x="96" y="16"/>
                </a:cubicBezTo>
                <a:cubicBezTo>
                  <a:pt x="96" y="22"/>
                  <a:pt x="99" y="28"/>
                  <a:pt x="105" y="30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0" y="32"/>
                  <a:pt x="93" y="31"/>
                  <a:pt x="88" y="23"/>
                </a:cubicBezTo>
                <a:cubicBezTo>
                  <a:pt x="81" y="10"/>
                  <a:pt x="76" y="9"/>
                  <a:pt x="69" y="15"/>
                </a:cubicBezTo>
                <a:cubicBezTo>
                  <a:pt x="62" y="20"/>
                  <a:pt x="34" y="54"/>
                  <a:pt x="0" y="51"/>
                </a:cubicBezTo>
                <a:cubicBezTo>
                  <a:pt x="0" y="51"/>
                  <a:pt x="7" y="66"/>
                  <a:pt x="25" y="63"/>
                </a:cubicBezTo>
                <a:cubicBezTo>
                  <a:pt x="25" y="63"/>
                  <a:pt x="35" y="73"/>
                  <a:pt x="51" y="66"/>
                </a:cubicBezTo>
                <a:cubicBezTo>
                  <a:pt x="51" y="66"/>
                  <a:pt x="59" y="73"/>
                  <a:pt x="72" y="66"/>
                </a:cubicBezTo>
                <a:cubicBezTo>
                  <a:pt x="72" y="66"/>
                  <a:pt x="82" y="74"/>
                  <a:pt x="93" y="67"/>
                </a:cubicBezTo>
                <a:cubicBezTo>
                  <a:pt x="93" y="67"/>
                  <a:pt x="98" y="72"/>
                  <a:pt x="105" y="70"/>
                </a:cubicBezTo>
                <a:cubicBezTo>
                  <a:pt x="105" y="109"/>
                  <a:pt x="105" y="109"/>
                  <a:pt x="105" y="109"/>
                </a:cubicBezTo>
                <a:cubicBezTo>
                  <a:pt x="105" y="109"/>
                  <a:pt x="104" y="109"/>
                  <a:pt x="103" y="108"/>
                </a:cubicBezTo>
                <a:cubicBezTo>
                  <a:pt x="103" y="108"/>
                  <a:pt x="92" y="106"/>
                  <a:pt x="80" y="103"/>
                </a:cubicBezTo>
                <a:cubicBezTo>
                  <a:pt x="68" y="100"/>
                  <a:pt x="56" y="95"/>
                  <a:pt x="54" y="92"/>
                </a:cubicBezTo>
                <a:cubicBezTo>
                  <a:pt x="54" y="92"/>
                  <a:pt x="54" y="92"/>
                  <a:pt x="55" y="92"/>
                </a:cubicBezTo>
                <a:cubicBezTo>
                  <a:pt x="56" y="91"/>
                  <a:pt x="57" y="91"/>
                  <a:pt x="59" y="90"/>
                </a:cubicBezTo>
                <a:cubicBezTo>
                  <a:pt x="64" y="89"/>
                  <a:pt x="69" y="89"/>
                  <a:pt x="75" y="89"/>
                </a:cubicBezTo>
                <a:cubicBezTo>
                  <a:pt x="87" y="88"/>
                  <a:pt x="89" y="89"/>
                  <a:pt x="89" y="89"/>
                </a:cubicBezTo>
                <a:cubicBezTo>
                  <a:pt x="89" y="88"/>
                  <a:pt x="96" y="89"/>
                  <a:pt x="97" y="83"/>
                </a:cubicBezTo>
                <a:cubicBezTo>
                  <a:pt x="97" y="83"/>
                  <a:pt x="98" y="82"/>
                  <a:pt x="97" y="82"/>
                </a:cubicBezTo>
                <a:cubicBezTo>
                  <a:pt x="97" y="78"/>
                  <a:pt x="94" y="77"/>
                  <a:pt x="91" y="77"/>
                </a:cubicBezTo>
                <a:cubicBezTo>
                  <a:pt x="86" y="76"/>
                  <a:pt x="88" y="76"/>
                  <a:pt x="82" y="77"/>
                </a:cubicBezTo>
                <a:cubicBezTo>
                  <a:pt x="71" y="77"/>
                  <a:pt x="39" y="75"/>
                  <a:pt x="35" y="92"/>
                </a:cubicBezTo>
                <a:cubicBezTo>
                  <a:pt x="35" y="92"/>
                  <a:pt x="35" y="93"/>
                  <a:pt x="35" y="93"/>
                </a:cubicBezTo>
                <a:cubicBezTo>
                  <a:pt x="36" y="108"/>
                  <a:pt x="67" y="114"/>
                  <a:pt x="89" y="119"/>
                </a:cubicBezTo>
                <a:cubicBezTo>
                  <a:pt x="82" y="124"/>
                  <a:pt x="78" y="131"/>
                  <a:pt x="76" y="139"/>
                </a:cubicBezTo>
                <a:cubicBezTo>
                  <a:pt x="75" y="149"/>
                  <a:pt x="83" y="157"/>
                  <a:pt x="100" y="167"/>
                </a:cubicBezTo>
                <a:cubicBezTo>
                  <a:pt x="87" y="177"/>
                  <a:pt x="78" y="185"/>
                  <a:pt x="79" y="196"/>
                </a:cubicBezTo>
                <a:cubicBezTo>
                  <a:pt x="80" y="204"/>
                  <a:pt x="88" y="216"/>
                  <a:pt x="102" y="223"/>
                </a:cubicBezTo>
                <a:cubicBezTo>
                  <a:pt x="102" y="223"/>
                  <a:pt x="102" y="223"/>
                  <a:pt x="103" y="223"/>
                </a:cubicBezTo>
                <a:cubicBezTo>
                  <a:pt x="103" y="223"/>
                  <a:pt x="103" y="223"/>
                  <a:pt x="103" y="223"/>
                </a:cubicBezTo>
                <a:cubicBezTo>
                  <a:pt x="103" y="223"/>
                  <a:pt x="92" y="207"/>
                  <a:pt x="91" y="198"/>
                </a:cubicBezTo>
                <a:cubicBezTo>
                  <a:pt x="91" y="193"/>
                  <a:pt x="94" y="186"/>
                  <a:pt x="106" y="177"/>
                </a:cubicBezTo>
                <a:cubicBezTo>
                  <a:pt x="107" y="208"/>
                  <a:pt x="107" y="208"/>
                  <a:pt x="107" y="208"/>
                </a:cubicBezTo>
                <a:cubicBezTo>
                  <a:pt x="107" y="208"/>
                  <a:pt x="107" y="208"/>
                  <a:pt x="107" y="208"/>
                </a:cubicBezTo>
                <a:cubicBezTo>
                  <a:pt x="107" y="211"/>
                  <a:pt x="109" y="213"/>
                  <a:pt x="111" y="213"/>
                </a:cubicBezTo>
                <a:cubicBezTo>
                  <a:pt x="114" y="213"/>
                  <a:pt x="116" y="211"/>
                  <a:pt x="116" y="208"/>
                </a:cubicBezTo>
                <a:cubicBezTo>
                  <a:pt x="116" y="208"/>
                  <a:pt x="116" y="208"/>
                  <a:pt x="116" y="208"/>
                </a:cubicBezTo>
                <a:cubicBezTo>
                  <a:pt x="117" y="178"/>
                  <a:pt x="117" y="178"/>
                  <a:pt x="117" y="178"/>
                </a:cubicBezTo>
                <a:cubicBezTo>
                  <a:pt x="128" y="186"/>
                  <a:pt x="131" y="193"/>
                  <a:pt x="130" y="198"/>
                </a:cubicBezTo>
                <a:cubicBezTo>
                  <a:pt x="130" y="207"/>
                  <a:pt x="119" y="223"/>
                  <a:pt x="119" y="223"/>
                </a:cubicBezTo>
                <a:cubicBezTo>
                  <a:pt x="119" y="223"/>
                  <a:pt x="119" y="223"/>
                  <a:pt x="119" y="223"/>
                </a:cubicBezTo>
                <a:cubicBezTo>
                  <a:pt x="119" y="223"/>
                  <a:pt x="119" y="223"/>
                  <a:pt x="119" y="223"/>
                </a:cubicBezTo>
                <a:cubicBezTo>
                  <a:pt x="134" y="216"/>
                  <a:pt x="142" y="204"/>
                  <a:pt x="143" y="196"/>
                </a:cubicBezTo>
                <a:cubicBezTo>
                  <a:pt x="144" y="185"/>
                  <a:pt x="135" y="177"/>
                  <a:pt x="122" y="167"/>
                </a:cubicBezTo>
                <a:cubicBezTo>
                  <a:pt x="139" y="158"/>
                  <a:pt x="147" y="149"/>
                  <a:pt x="146" y="139"/>
                </a:cubicBezTo>
                <a:cubicBezTo>
                  <a:pt x="144" y="131"/>
                  <a:pt x="140" y="124"/>
                  <a:pt x="133" y="119"/>
                </a:cubicBezTo>
                <a:cubicBezTo>
                  <a:pt x="155" y="114"/>
                  <a:pt x="186" y="108"/>
                  <a:pt x="187" y="93"/>
                </a:cubicBezTo>
                <a:cubicBezTo>
                  <a:pt x="187" y="93"/>
                  <a:pt x="187" y="92"/>
                  <a:pt x="187" y="92"/>
                </a:cubicBezTo>
                <a:cubicBezTo>
                  <a:pt x="183" y="75"/>
                  <a:pt x="150" y="77"/>
                  <a:pt x="140" y="77"/>
                </a:cubicBezTo>
                <a:cubicBezTo>
                  <a:pt x="133" y="76"/>
                  <a:pt x="136" y="76"/>
                  <a:pt x="131" y="77"/>
                </a:cubicBezTo>
                <a:cubicBezTo>
                  <a:pt x="128" y="77"/>
                  <a:pt x="125" y="78"/>
                  <a:pt x="124" y="82"/>
                </a:cubicBezTo>
                <a:cubicBezTo>
                  <a:pt x="124" y="82"/>
                  <a:pt x="124" y="83"/>
                  <a:pt x="124" y="83"/>
                </a:cubicBezTo>
                <a:cubicBezTo>
                  <a:pt x="126" y="90"/>
                  <a:pt x="133" y="88"/>
                  <a:pt x="133" y="89"/>
                </a:cubicBezTo>
                <a:cubicBezTo>
                  <a:pt x="133" y="89"/>
                  <a:pt x="135" y="88"/>
                  <a:pt x="147" y="89"/>
                </a:cubicBezTo>
                <a:cubicBezTo>
                  <a:pt x="152" y="89"/>
                  <a:pt x="158" y="89"/>
                  <a:pt x="162" y="90"/>
                </a:cubicBezTo>
                <a:cubicBezTo>
                  <a:pt x="164" y="91"/>
                  <a:pt x="166" y="91"/>
                  <a:pt x="167" y="92"/>
                </a:cubicBezTo>
                <a:cubicBezTo>
                  <a:pt x="167" y="92"/>
                  <a:pt x="168" y="92"/>
                  <a:pt x="168" y="92"/>
                </a:cubicBezTo>
                <a:cubicBezTo>
                  <a:pt x="166" y="95"/>
                  <a:pt x="153" y="100"/>
                  <a:pt x="142" y="103"/>
                </a:cubicBezTo>
                <a:cubicBezTo>
                  <a:pt x="130" y="106"/>
                  <a:pt x="118" y="108"/>
                  <a:pt x="118" y="108"/>
                </a:cubicBezTo>
                <a:cubicBezTo>
                  <a:pt x="118" y="108"/>
                  <a:pt x="118" y="109"/>
                  <a:pt x="118" y="109"/>
                </a:cubicBezTo>
                <a:cubicBezTo>
                  <a:pt x="118" y="70"/>
                  <a:pt x="118" y="70"/>
                  <a:pt x="118" y="70"/>
                </a:cubicBezTo>
                <a:cubicBezTo>
                  <a:pt x="125" y="72"/>
                  <a:pt x="131" y="67"/>
                  <a:pt x="131" y="67"/>
                </a:cubicBezTo>
                <a:cubicBezTo>
                  <a:pt x="141" y="74"/>
                  <a:pt x="151" y="66"/>
                  <a:pt x="151" y="66"/>
                </a:cubicBezTo>
                <a:cubicBezTo>
                  <a:pt x="164" y="73"/>
                  <a:pt x="172" y="66"/>
                  <a:pt x="172" y="66"/>
                </a:cubicBezTo>
                <a:cubicBezTo>
                  <a:pt x="188" y="73"/>
                  <a:pt x="198" y="63"/>
                  <a:pt x="198" y="63"/>
                </a:cubicBezTo>
                <a:cubicBezTo>
                  <a:pt x="216" y="66"/>
                  <a:pt x="223" y="51"/>
                  <a:pt x="223" y="51"/>
                </a:cubicBezTo>
                <a:cubicBezTo>
                  <a:pt x="189" y="54"/>
                  <a:pt x="161" y="20"/>
                  <a:pt x="154" y="15"/>
                </a:cubicBezTo>
                <a:close/>
                <a:moveTo>
                  <a:pt x="97" y="151"/>
                </a:moveTo>
                <a:cubicBezTo>
                  <a:pt x="92" y="148"/>
                  <a:pt x="90" y="145"/>
                  <a:pt x="91" y="142"/>
                </a:cubicBezTo>
                <a:cubicBezTo>
                  <a:pt x="91" y="139"/>
                  <a:pt x="90" y="131"/>
                  <a:pt x="106" y="125"/>
                </a:cubicBezTo>
                <a:cubicBezTo>
                  <a:pt x="106" y="157"/>
                  <a:pt x="106" y="157"/>
                  <a:pt x="106" y="157"/>
                </a:cubicBezTo>
                <a:cubicBezTo>
                  <a:pt x="103" y="155"/>
                  <a:pt x="100" y="153"/>
                  <a:pt x="97" y="151"/>
                </a:cubicBezTo>
                <a:close/>
                <a:moveTo>
                  <a:pt x="131" y="142"/>
                </a:moveTo>
                <a:cubicBezTo>
                  <a:pt x="131" y="145"/>
                  <a:pt x="129" y="148"/>
                  <a:pt x="125" y="151"/>
                </a:cubicBezTo>
                <a:cubicBezTo>
                  <a:pt x="122" y="153"/>
                  <a:pt x="120" y="154"/>
                  <a:pt x="117" y="156"/>
                </a:cubicBezTo>
                <a:cubicBezTo>
                  <a:pt x="117" y="126"/>
                  <a:pt x="117" y="126"/>
                  <a:pt x="117" y="126"/>
                </a:cubicBezTo>
                <a:cubicBezTo>
                  <a:pt x="132" y="131"/>
                  <a:pt x="131" y="139"/>
                  <a:pt x="131" y="142"/>
                </a:cubicBezTo>
                <a:close/>
              </a:path>
            </a:pathLst>
          </a:custGeom>
          <a:solidFill>
            <a:srgbClr val="1C3871"/>
          </a:solidFill>
          <a:ln>
            <a:solidFill>
              <a:srgbClr val="1C3871"/>
            </a:solidFill>
          </a:ln>
          <a:extLst/>
        </p:spPr>
        <p:txBody>
          <a:bodyPr vert="horz" wrap="square" lIns="70281" tIns="35140" rIns="70281" bIns="3514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sz="1200">
              <a:solidFill>
                <a:srgbClr val="000000"/>
              </a:solidFill>
              <a:latin typeface="Arial" panose="020B0604020202020204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239152" y="4525661"/>
            <a:ext cx="316667" cy="365998"/>
            <a:chOff x="2601913" y="6751638"/>
            <a:chExt cx="311150" cy="339725"/>
          </a:xfrm>
          <a:solidFill>
            <a:srgbClr val="1C3871"/>
          </a:solidFill>
        </p:grpSpPr>
        <p:sp>
          <p:nvSpPr>
            <p:cNvPr id="26" name="Freeform 467"/>
            <p:cNvSpPr>
              <a:spLocks/>
            </p:cNvSpPr>
            <p:nvPr/>
          </p:nvSpPr>
          <p:spPr bwMode="auto">
            <a:xfrm>
              <a:off x="2601913" y="6751638"/>
              <a:ext cx="311150" cy="339725"/>
            </a:xfrm>
            <a:custGeom>
              <a:avLst/>
              <a:gdLst>
                <a:gd name="T0" fmla="*/ 42 w 92"/>
                <a:gd name="T1" fmla="*/ 100 h 100"/>
                <a:gd name="T2" fmla="*/ 0 w 92"/>
                <a:gd name="T3" fmla="*/ 50 h 100"/>
                <a:gd name="T4" fmla="*/ 51 w 92"/>
                <a:gd name="T5" fmla="*/ 0 h 100"/>
                <a:gd name="T6" fmla="*/ 92 w 92"/>
                <a:gd name="T7" fmla="*/ 21 h 100"/>
                <a:gd name="T8" fmla="*/ 84 w 92"/>
                <a:gd name="T9" fmla="*/ 27 h 100"/>
                <a:gd name="T10" fmla="*/ 51 w 92"/>
                <a:gd name="T11" fmla="*/ 9 h 100"/>
                <a:gd name="T12" fmla="*/ 9 w 92"/>
                <a:gd name="T13" fmla="*/ 50 h 100"/>
                <a:gd name="T14" fmla="*/ 43 w 92"/>
                <a:gd name="T15" fmla="*/ 91 h 100"/>
                <a:gd name="T16" fmla="*/ 42 w 92"/>
                <a:gd name="T1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100">
                  <a:moveTo>
                    <a:pt x="42" y="100"/>
                  </a:moveTo>
                  <a:cubicBezTo>
                    <a:pt x="18" y="96"/>
                    <a:pt x="0" y="75"/>
                    <a:pt x="0" y="50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67" y="0"/>
                    <a:pt x="82" y="8"/>
                    <a:pt x="92" y="21"/>
                  </a:cubicBezTo>
                  <a:cubicBezTo>
                    <a:pt x="84" y="27"/>
                    <a:pt x="84" y="27"/>
                    <a:pt x="84" y="27"/>
                  </a:cubicBezTo>
                  <a:cubicBezTo>
                    <a:pt x="77" y="16"/>
                    <a:pt x="64" y="9"/>
                    <a:pt x="51" y="9"/>
                  </a:cubicBezTo>
                  <a:cubicBezTo>
                    <a:pt x="28" y="9"/>
                    <a:pt x="9" y="28"/>
                    <a:pt x="9" y="50"/>
                  </a:cubicBezTo>
                  <a:cubicBezTo>
                    <a:pt x="9" y="71"/>
                    <a:pt x="23" y="88"/>
                    <a:pt x="43" y="91"/>
                  </a:cubicBezTo>
                  <a:lnTo>
                    <a:pt x="42" y="10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80165" tIns="40082" rIns="80165" bIns="40082" numCol="1" anchor="t" anchorCtr="0" compatLnSpc="1">
              <a:prstTxWarp prst="textNoShape">
                <a:avLst/>
              </a:prstTxWarp>
            </a:bodyPr>
            <a:lstStyle/>
            <a:p>
              <a:endParaRPr lang="fr-FR" sz="1400">
                <a:solidFill>
                  <a:srgbClr val="464646"/>
                </a:solidFill>
                <a:latin typeface="Arial" panose="020B0604020202020204"/>
              </a:endParaRPr>
            </a:p>
          </p:txBody>
        </p:sp>
        <p:sp>
          <p:nvSpPr>
            <p:cNvPr id="27" name="Freeform 468"/>
            <p:cNvSpPr>
              <a:spLocks/>
            </p:cNvSpPr>
            <p:nvPr/>
          </p:nvSpPr>
          <p:spPr bwMode="auto">
            <a:xfrm>
              <a:off x="2676525" y="6829426"/>
              <a:ext cx="134938" cy="187325"/>
            </a:xfrm>
            <a:custGeom>
              <a:avLst/>
              <a:gdLst>
                <a:gd name="T0" fmla="*/ 40 w 40"/>
                <a:gd name="T1" fmla="*/ 52 h 55"/>
                <a:gd name="T2" fmla="*/ 27 w 40"/>
                <a:gd name="T3" fmla="*/ 55 h 55"/>
                <a:gd name="T4" fmla="*/ 11 w 40"/>
                <a:gd name="T5" fmla="*/ 48 h 55"/>
                <a:gd name="T6" fmla="*/ 5 w 40"/>
                <a:gd name="T7" fmla="*/ 34 h 55"/>
                <a:gd name="T8" fmla="*/ 0 w 40"/>
                <a:gd name="T9" fmla="*/ 34 h 55"/>
                <a:gd name="T10" fmla="*/ 0 w 40"/>
                <a:gd name="T11" fmla="*/ 30 h 55"/>
                <a:gd name="T12" fmla="*/ 4 w 40"/>
                <a:gd name="T13" fmla="*/ 30 h 55"/>
                <a:gd name="T14" fmla="*/ 4 w 40"/>
                <a:gd name="T15" fmla="*/ 28 h 55"/>
                <a:gd name="T16" fmla="*/ 4 w 40"/>
                <a:gd name="T17" fmla="*/ 25 h 55"/>
                <a:gd name="T18" fmla="*/ 0 w 40"/>
                <a:gd name="T19" fmla="*/ 25 h 55"/>
                <a:gd name="T20" fmla="*/ 0 w 40"/>
                <a:gd name="T21" fmla="*/ 20 h 55"/>
                <a:gd name="T22" fmla="*/ 5 w 40"/>
                <a:gd name="T23" fmla="*/ 20 h 55"/>
                <a:gd name="T24" fmla="*/ 12 w 40"/>
                <a:gd name="T25" fmla="*/ 6 h 55"/>
                <a:gd name="T26" fmla="*/ 28 w 40"/>
                <a:gd name="T27" fmla="*/ 0 h 55"/>
                <a:gd name="T28" fmla="*/ 39 w 40"/>
                <a:gd name="T29" fmla="*/ 2 h 55"/>
                <a:gd name="T30" fmla="*/ 38 w 40"/>
                <a:gd name="T31" fmla="*/ 8 h 55"/>
                <a:gd name="T32" fmla="*/ 28 w 40"/>
                <a:gd name="T33" fmla="*/ 5 h 55"/>
                <a:gd name="T34" fmla="*/ 17 w 40"/>
                <a:gd name="T35" fmla="*/ 10 h 55"/>
                <a:gd name="T36" fmla="*/ 12 w 40"/>
                <a:gd name="T37" fmla="*/ 20 h 55"/>
                <a:gd name="T38" fmla="*/ 35 w 40"/>
                <a:gd name="T39" fmla="*/ 20 h 55"/>
                <a:gd name="T40" fmla="*/ 35 w 40"/>
                <a:gd name="T41" fmla="*/ 25 h 55"/>
                <a:gd name="T42" fmla="*/ 12 w 40"/>
                <a:gd name="T43" fmla="*/ 25 h 55"/>
                <a:gd name="T44" fmla="*/ 11 w 40"/>
                <a:gd name="T45" fmla="*/ 28 h 55"/>
                <a:gd name="T46" fmla="*/ 11 w 40"/>
                <a:gd name="T47" fmla="*/ 30 h 55"/>
                <a:gd name="T48" fmla="*/ 35 w 40"/>
                <a:gd name="T49" fmla="*/ 30 h 55"/>
                <a:gd name="T50" fmla="*/ 35 w 40"/>
                <a:gd name="T51" fmla="*/ 34 h 55"/>
                <a:gd name="T52" fmla="*/ 12 w 40"/>
                <a:gd name="T53" fmla="*/ 34 h 55"/>
                <a:gd name="T54" fmla="*/ 17 w 40"/>
                <a:gd name="T55" fmla="*/ 45 h 55"/>
                <a:gd name="T56" fmla="*/ 28 w 40"/>
                <a:gd name="T57" fmla="*/ 49 h 55"/>
                <a:gd name="T58" fmla="*/ 38 w 40"/>
                <a:gd name="T59" fmla="*/ 47 h 55"/>
                <a:gd name="T60" fmla="*/ 40 w 40"/>
                <a:gd name="T61" fmla="*/ 5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" h="55">
                  <a:moveTo>
                    <a:pt x="40" y="52"/>
                  </a:moveTo>
                  <a:cubicBezTo>
                    <a:pt x="37" y="54"/>
                    <a:pt x="33" y="55"/>
                    <a:pt x="27" y="55"/>
                  </a:cubicBezTo>
                  <a:cubicBezTo>
                    <a:pt x="21" y="55"/>
                    <a:pt x="15" y="53"/>
                    <a:pt x="11" y="48"/>
                  </a:cubicBezTo>
                  <a:cubicBezTo>
                    <a:pt x="7" y="44"/>
                    <a:pt x="5" y="40"/>
                    <a:pt x="5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29"/>
                    <a:pt x="4" y="29"/>
                    <a:pt x="4" y="28"/>
                  </a:cubicBezTo>
                  <a:cubicBezTo>
                    <a:pt x="4" y="27"/>
                    <a:pt x="4" y="26"/>
                    <a:pt x="4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15"/>
                    <a:pt x="8" y="10"/>
                    <a:pt x="12" y="6"/>
                  </a:cubicBezTo>
                  <a:cubicBezTo>
                    <a:pt x="16" y="2"/>
                    <a:pt x="21" y="0"/>
                    <a:pt x="28" y="0"/>
                  </a:cubicBezTo>
                  <a:cubicBezTo>
                    <a:pt x="33" y="0"/>
                    <a:pt x="37" y="1"/>
                    <a:pt x="39" y="2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5" y="6"/>
                    <a:pt x="32" y="5"/>
                    <a:pt x="28" y="5"/>
                  </a:cubicBezTo>
                  <a:cubicBezTo>
                    <a:pt x="24" y="5"/>
                    <a:pt x="20" y="7"/>
                    <a:pt x="17" y="10"/>
                  </a:cubicBezTo>
                  <a:cubicBezTo>
                    <a:pt x="15" y="12"/>
                    <a:pt x="13" y="16"/>
                    <a:pt x="12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6"/>
                    <a:pt x="11" y="27"/>
                    <a:pt x="11" y="28"/>
                  </a:cubicBezTo>
                  <a:cubicBezTo>
                    <a:pt x="11" y="29"/>
                    <a:pt x="11" y="29"/>
                    <a:pt x="11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3" y="38"/>
                    <a:pt x="14" y="42"/>
                    <a:pt x="17" y="45"/>
                  </a:cubicBezTo>
                  <a:cubicBezTo>
                    <a:pt x="20" y="48"/>
                    <a:pt x="24" y="49"/>
                    <a:pt x="28" y="49"/>
                  </a:cubicBezTo>
                  <a:cubicBezTo>
                    <a:pt x="33" y="49"/>
                    <a:pt x="36" y="48"/>
                    <a:pt x="38" y="47"/>
                  </a:cubicBezTo>
                  <a:lnTo>
                    <a:pt x="40" y="5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80165" tIns="40082" rIns="80165" bIns="40082" numCol="1" anchor="t" anchorCtr="0" compatLnSpc="1">
              <a:prstTxWarp prst="textNoShape">
                <a:avLst/>
              </a:prstTxWarp>
            </a:bodyPr>
            <a:lstStyle/>
            <a:p>
              <a:endParaRPr lang="fr-FR" sz="1400">
                <a:solidFill>
                  <a:srgbClr val="464646"/>
                </a:solidFill>
                <a:latin typeface="Arial" panose="020B0604020202020204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18144" y="2316247"/>
            <a:ext cx="293665" cy="2952338"/>
            <a:chOff x="815228" y="2914107"/>
            <a:chExt cx="391553" cy="3713699"/>
          </a:xfrm>
        </p:grpSpPr>
        <p:sp>
          <p:nvSpPr>
            <p:cNvPr id="29" name="object 15"/>
            <p:cNvSpPr/>
            <p:nvPr/>
          </p:nvSpPr>
          <p:spPr>
            <a:xfrm>
              <a:off x="1119115" y="2914107"/>
              <a:ext cx="87666" cy="3713699"/>
            </a:xfrm>
            <a:custGeom>
              <a:avLst/>
              <a:gdLst/>
              <a:ahLst/>
              <a:cxnLst/>
              <a:rect l="l" t="t" r="r" b="b"/>
              <a:pathLst>
                <a:path w="121920" h="1165859">
                  <a:moveTo>
                    <a:pt x="0" y="1165859"/>
                  </a:moveTo>
                  <a:lnTo>
                    <a:pt x="121831" y="1165859"/>
                  </a:lnTo>
                  <a:lnTo>
                    <a:pt x="121831" y="0"/>
                  </a:lnTo>
                  <a:lnTo>
                    <a:pt x="0" y="0"/>
                  </a:lnTo>
                  <a:lnTo>
                    <a:pt x="0" y="1165859"/>
                  </a:lnTo>
                  <a:close/>
                </a:path>
              </a:pathLst>
            </a:custGeom>
            <a:solidFill>
              <a:srgbClr val="1C3871"/>
            </a:solidFill>
            <a:ln>
              <a:solidFill>
                <a:srgbClr val="1C3871"/>
              </a:solidFill>
            </a:ln>
          </p:spPr>
          <p:txBody>
            <a:bodyPr wrap="square" lIns="0" tIns="0" rIns="0" bIns="0" rtlCol="0"/>
            <a:lstStyle/>
            <a:p>
              <a:endParaRPr sz="1300">
                <a:solidFill>
                  <a:srgbClr val="464646"/>
                </a:solidFill>
                <a:latin typeface="Arial" panose="020B0604020202020204"/>
              </a:endParaRPr>
            </a:p>
          </p:txBody>
        </p:sp>
        <p:sp>
          <p:nvSpPr>
            <p:cNvPr id="30" name="object 7"/>
            <p:cNvSpPr txBox="1"/>
            <p:nvPr/>
          </p:nvSpPr>
          <p:spPr>
            <a:xfrm rot="16200000">
              <a:off x="-653949" y="4668722"/>
              <a:ext cx="3184612" cy="24625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860" algn="ctr"/>
              <a:r>
                <a:rPr lang="fr-FR" sz="1200" b="1" i="1" spc="-14" dirty="0">
                  <a:solidFill>
                    <a:srgbClr val="1C3871"/>
                  </a:solidFill>
                  <a:latin typeface="EYInterstate"/>
                  <a:cs typeface="EYInterstate"/>
                </a:rPr>
                <a:t>Démarche mise en œuvre</a:t>
              </a:r>
            </a:p>
          </p:txBody>
        </p:sp>
      </p:grpSp>
      <p:sp>
        <p:nvSpPr>
          <p:cNvPr id="32" name="Espace réservé du contenu 2"/>
          <p:cNvSpPr txBox="1">
            <a:spLocks/>
          </p:cNvSpPr>
          <p:nvPr/>
        </p:nvSpPr>
        <p:spPr>
          <a:xfrm>
            <a:off x="2222001" y="2529046"/>
            <a:ext cx="1542513" cy="468438"/>
          </a:xfrm>
          <a:prstGeom prst="rect">
            <a:avLst/>
          </a:prstGeom>
        </p:spPr>
        <p:txBody>
          <a:bodyPr lIns="80165" tIns="40083" rIns="80165" bIns="40083"/>
          <a:lstStyle>
            <a:lvl1pPr marL="379413" indent="-379413" algn="l" defTabSz="10302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è"/>
              <a:defRPr sz="2400" b="1">
                <a:solidFill>
                  <a:srgbClr val="0C419A"/>
                </a:solidFill>
                <a:latin typeface="+mn-lt"/>
                <a:ea typeface="+mn-ea"/>
                <a:cs typeface="+mn-cs"/>
              </a:defRPr>
            </a:lvl1pPr>
            <a:lvl2pPr marL="855663" indent="-287338" algn="l" defTabSz="1030288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l"/>
              <a:defRPr sz="2100">
                <a:solidFill>
                  <a:srgbClr val="0C419A"/>
                </a:solidFill>
                <a:latin typeface="+mn-lt"/>
              </a:defRPr>
            </a:lvl2pPr>
            <a:lvl3pPr marL="1295400" indent="-249238" algn="l" defTabSz="10302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ü"/>
              <a:defRPr>
                <a:solidFill>
                  <a:srgbClr val="0C419A"/>
                </a:solidFill>
                <a:latin typeface="+mn-lt"/>
              </a:defRPr>
            </a:lvl3pPr>
            <a:lvl4pPr marL="1811338" indent="-250825" algn="l" defTabSz="1030288" rtl="0" eaLnBrk="0" fontAlgn="base" hangingPunct="0">
              <a:spcBef>
                <a:spcPct val="20000"/>
              </a:spcBef>
              <a:spcAft>
                <a:spcPct val="0"/>
              </a:spcAft>
              <a:buChar char="_"/>
              <a:defRPr sz="2300">
                <a:solidFill>
                  <a:srgbClr val="0C419A"/>
                </a:solidFill>
                <a:latin typeface="+mn-lt"/>
              </a:defRPr>
            </a:lvl4pPr>
            <a:lvl5pPr marL="2327275" indent="-249238" algn="l" defTabSz="1030288" rtl="0" eaLnBrk="0" fontAlgn="base" hangingPunct="0">
              <a:spcBef>
                <a:spcPct val="20000"/>
              </a:spcBef>
              <a:spcAft>
                <a:spcPct val="0"/>
              </a:spcAft>
              <a:buChar char="_"/>
              <a:defRPr sz="2300">
                <a:solidFill>
                  <a:srgbClr val="0C419A"/>
                </a:solidFill>
                <a:latin typeface="+mn-lt"/>
              </a:defRPr>
            </a:lvl5pPr>
            <a:lvl6pPr marL="2788317" indent="-258929" algn="l" defTabSz="1037326" rtl="0" fontAlgn="base">
              <a:spcBef>
                <a:spcPct val="20000"/>
              </a:spcBef>
              <a:spcAft>
                <a:spcPct val="0"/>
              </a:spcAft>
              <a:buChar char="_"/>
              <a:defRPr sz="2300">
                <a:solidFill>
                  <a:srgbClr val="0C419A"/>
                </a:solidFill>
                <a:latin typeface="+mn-lt"/>
              </a:defRPr>
            </a:lvl6pPr>
            <a:lvl7pPr marL="3243030" indent="-258929" algn="l" defTabSz="1037326" rtl="0" fontAlgn="base">
              <a:spcBef>
                <a:spcPct val="20000"/>
              </a:spcBef>
              <a:spcAft>
                <a:spcPct val="0"/>
              </a:spcAft>
              <a:buChar char="_"/>
              <a:defRPr sz="2300">
                <a:solidFill>
                  <a:srgbClr val="0C419A"/>
                </a:solidFill>
                <a:latin typeface="+mn-lt"/>
              </a:defRPr>
            </a:lvl7pPr>
            <a:lvl8pPr marL="3697750" indent="-258929" algn="l" defTabSz="1037326" rtl="0" fontAlgn="base">
              <a:spcBef>
                <a:spcPct val="20000"/>
              </a:spcBef>
              <a:spcAft>
                <a:spcPct val="0"/>
              </a:spcAft>
              <a:buChar char="_"/>
              <a:defRPr sz="2300">
                <a:solidFill>
                  <a:srgbClr val="0C419A"/>
                </a:solidFill>
                <a:latin typeface="+mn-lt"/>
              </a:defRPr>
            </a:lvl8pPr>
            <a:lvl9pPr marL="4152470" indent="-258929" algn="l" defTabSz="1037326" rtl="0" fontAlgn="base">
              <a:spcBef>
                <a:spcPct val="20000"/>
              </a:spcBef>
              <a:spcAft>
                <a:spcPct val="0"/>
              </a:spcAft>
              <a:buChar char="_"/>
              <a:defRPr sz="2300">
                <a:solidFill>
                  <a:srgbClr val="0C419A"/>
                </a:solidFill>
                <a:latin typeface="+mn-lt"/>
              </a:defRPr>
            </a:lvl9pPr>
          </a:lstStyle>
          <a:p>
            <a:pPr marL="0" lvl="1" indent="0" algn="just">
              <a:lnSpc>
                <a:spcPct val="80000"/>
              </a:lnSpc>
              <a:spcBef>
                <a:spcPts val="1383"/>
              </a:spcBef>
              <a:buClr>
                <a:srgbClr val="954F72"/>
              </a:buClr>
              <a:buSzPct val="100000"/>
              <a:buNone/>
              <a:defRPr/>
            </a:pPr>
            <a:r>
              <a:rPr lang="fr-FR" sz="1200" b="1" kern="0" dirty="0">
                <a:solidFill>
                  <a:srgbClr val="1C3871"/>
                </a:solidFill>
                <a:cs typeface="Calibri" panose="020F0502020204030204" pitchFamily="34" charset="0"/>
              </a:rPr>
              <a:t>Les accueils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86762" y="2795880"/>
            <a:ext cx="3379743" cy="460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r>
              <a:rPr lang="fr-FR" sz="1100" b="1" dirty="0">
                <a:solidFill>
                  <a:srgbClr val="1C3871"/>
                </a:solidFill>
              </a:rPr>
              <a:t>Durant la phase présérie, 70% </a:t>
            </a:r>
            <a:r>
              <a:rPr lang="fr-FR" sz="1100" dirty="0">
                <a:solidFill>
                  <a:srgbClr val="414143"/>
                </a:solidFill>
              </a:rPr>
              <a:t>des </a:t>
            </a:r>
            <a:r>
              <a:rPr lang="fr-FR" sz="1100" dirty="0">
                <a:solidFill>
                  <a:srgbClr val="464646"/>
                </a:solidFill>
              </a:rPr>
              <a:t>DMP</a:t>
            </a:r>
            <a:r>
              <a:rPr lang="fr-FR" sz="1100" dirty="0">
                <a:solidFill>
                  <a:srgbClr val="414143"/>
                </a:solidFill>
              </a:rPr>
              <a:t> ont été créés en accueil </a:t>
            </a:r>
            <a:r>
              <a:rPr lang="fr-FR" sz="1100" b="1" dirty="0">
                <a:solidFill>
                  <a:srgbClr val="07A6C3"/>
                </a:solidFill>
              </a:rPr>
              <a:t>  </a:t>
            </a:r>
            <a:endParaRPr lang="fr-FR" sz="1100" dirty="0">
              <a:solidFill>
                <a:srgbClr val="414143"/>
              </a:solidFill>
            </a:endParaRPr>
          </a:p>
        </p:txBody>
      </p:sp>
      <p:sp>
        <p:nvSpPr>
          <p:cNvPr id="34" name="Pentagon 33"/>
          <p:cNvSpPr/>
          <p:nvPr/>
        </p:nvSpPr>
        <p:spPr>
          <a:xfrm rot="5400000">
            <a:off x="2432238" y="3088374"/>
            <a:ext cx="200718" cy="489138"/>
          </a:xfrm>
          <a:prstGeom prst="homePlate">
            <a:avLst/>
          </a:prstGeom>
          <a:solidFill>
            <a:srgbClr val="1C387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fr-FR" sz="1400">
              <a:solidFill>
                <a:srgbClr val="C55A1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65288" y="3408732"/>
            <a:ext cx="3134620" cy="726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r>
              <a:rPr lang="fr-FR" sz="1100" b="1" dirty="0">
                <a:solidFill>
                  <a:srgbClr val="1C3871"/>
                </a:solidFill>
              </a:rPr>
              <a:t>Une implication très forte du management </a:t>
            </a:r>
            <a:r>
              <a:rPr lang="fr-FR" sz="1100" dirty="0">
                <a:solidFill>
                  <a:srgbClr val="414143"/>
                </a:solidFill>
              </a:rPr>
              <a:t>des </a:t>
            </a:r>
            <a:r>
              <a:rPr lang="fr-FR" sz="1100" b="1" dirty="0">
                <a:solidFill>
                  <a:srgbClr val="1C3871"/>
                </a:solidFill>
              </a:rPr>
              <a:t>accueils</a:t>
            </a:r>
            <a:r>
              <a:rPr lang="fr-FR" sz="1100" dirty="0">
                <a:solidFill>
                  <a:srgbClr val="1C3871"/>
                </a:solidFill>
              </a:rPr>
              <a:t> </a:t>
            </a:r>
            <a:r>
              <a:rPr lang="fr-FR" sz="1100" dirty="0">
                <a:solidFill>
                  <a:srgbClr val="414143"/>
                </a:solidFill>
              </a:rPr>
              <a:t>et de la </a:t>
            </a:r>
            <a:r>
              <a:rPr lang="fr-FR" sz="1100" b="1" dirty="0">
                <a:solidFill>
                  <a:srgbClr val="1C3871"/>
                </a:solidFill>
              </a:rPr>
              <a:t>direction</a:t>
            </a:r>
            <a:r>
              <a:rPr lang="fr-FR" sz="1100" dirty="0">
                <a:solidFill>
                  <a:srgbClr val="1C3871"/>
                </a:solidFill>
              </a:rPr>
              <a:t> </a:t>
            </a:r>
            <a:r>
              <a:rPr lang="fr-FR" sz="1100" dirty="0">
                <a:solidFill>
                  <a:srgbClr val="414143"/>
                </a:solidFill>
              </a:rPr>
              <a:t>a été essentielle dans la mise en place du DMP en accueil</a:t>
            </a:r>
          </a:p>
        </p:txBody>
      </p:sp>
      <p:sp>
        <p:nvSpPr>
          <p:cNvPr id="36" name="Pentagon 35"/>
          <p:cNvSpPr/>
          <p:nvPr/>
        </p:nvSpPr>
        <p:spPr>
          <a:xfrm rot="5400000">
            <a:off x="2432238" y="4042553"/>
            <a:ext cx="200718" cy="489138"/>
          </a:xfrm>
          <a:prstGeom prst="homePlate">
            <a:avLst/>
          </a:prstGeom>
          <a:solidFill>
            <a:srgbClr val="1C387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fr-FR" sz="1400">
              <a:solidFill>
                <a:prstClr val="white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856720" y="2418490"/>
            <a:ext cx="378000" cy="372053"/>
            <a:chOff x="7109039" y="2405158"/>
            <a:chExt cx="461538" cy="380308"/>
          </a:xfrm>
          <a:solidFill>
            <a:srgbClr val="1C3871"/>
          </a:solidFill>
        </p:grpSpPr>
        <p:sp>
          <p:nvSpPr>
            <p:cNvPr id="39" name="Freeform 167"/>
            <p:cNvSpPr>
              <a:spLocks/>
            </p:cNvSpPr>
            <p:nvPr/>
          </p:nvSpPr>
          <p:spPr bwMode="auto">
            <a:xfrm>
              <a:off x="7171808" y="2543619"/>
              <a:ext cx="336000" cy="193847"/>
            </a:xfrm>
            <a:custGeom>
              <a:avLst/>
              <a:gdLst>
                <a:gd name="T0" fmla="*/ 90 w 1115"/>
                <a:gd name="T1" fmla="*/ 643 h 643"/>
                <a:gd name="T2" fmla="*/ 203 w 1115"/>
                <a:gd name="T3" fmla="*/ 643 h 643"/>
                <a:gd name="T4" fmla="*/ 203 w 1115"/>
                <a:gd name="T5" fmla="*/ 292 h 643"/>
                <a:gd name="T6" fmla="*/ 243 w 1115"/>
                <a:gd name="T7" fmla="*/ 255 h 643"/>
                <a:gd name="T8" fmla="*/ 872 w 1115"/>
                <a:gd name="T9" fmla="*/ 255 h 643"/>
                <a:gd name="T10" fmla="*/ 911 w 1115"/>
                <a:gd name="T11" fmla="*/ 292 h 643"/>
                <a:gd name="T12" fmla="*/ 911 w 1115"/>
                <a:gd name="T13" fmla="*/ 643 h 643"/>
                <a:gd name="T14" fmla="*/ 1024 w 1115"/>
                <a:gd name="T15" fmla="*/ 643 h 643"/>
                <a:gd name="T16" fmla="*/ 1095 w 1115"/>
                <a:gd name="T17" fmla="*/ 476 h 643"/>
                <a:gd name="T18" fmla="*/ 1060 w 1115"/>
                <a:gd name="T19" fmla="*/ 356 h 643"/>
                <a:gd name="T20" fmla="*/ 1020 w 1115"/>
                <a:gd name="T21" fmla="*/ 218 h 643"/>
                <a:gd name="T22" fmla="*/ 985 w 1115"/>
                <a:gd name="T23" fmla="*/ 98 h 643"/>
                <a:gd name="T24" fmla="*/ 860 w 1115"/>
                <a:gd name="T25" fmla="*/ 2 h 643"/>
                <a:gd name="T26" fmla="*/ 726 w 1115"/>
                <a:gd name="T27" fmla="*/ 2 h 643"/>
                <a:gd name="T28" fmla="*/ 641 w 1115"/>
                <a:gd name="T29" fmla="*/ 146 h 643"/>
                <a:gd name="T30" fmla="*/ 556 w 1115"/>
                <a:gd name="T31" fmla="*/ 2 h 643"/>
                <a:gd name="T32" fmla="*/ 556 w 1115"/>
                <a:gd name="T33" fmla="*/ 2 h 643"/>
                <a:gd name="T34" fmla="*/ 471 w 1115"/>
                <a:gd name="T35" fmla="*/ 146 h 643"/>
                <a:gd name="T36" fmla="*/ 386 w 1115"/>
                <a:gd name="T37" fmla="*/ 2 h 643"/>
                <a:gd name="T38" fmla="*/ 254 w 1115"/>
                <a:gd name="T39" fmla="*/ 2 h 643"/>
                <a:gd name="T40" fmla="*/ 129 w 1115"/>
                <a:gd name="T41" fmla="*/ 98 h 643"/>
                <a:gd name="T42" fmla="*/ 94 w 1115"/>
                <a:gd name="T43" fmla="*/ 218 h 643"/>
                <a:gd name="T44" fmla="*/ 54 w 1115"/>
                <a:gd name="T45" fmla="*/ 356 h 643"/>
                <a:gd name="T46" fmla="*/ 20 w 1115"/>
                <a:gd name="T47" fmla="*/ 476 h 643"/>
                <a:gd name="T48" fmla="*/ 90 w 1115"/>
                <a:gd name="T49" fmla="*/ 64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5" h="643">
                  <a:moveTo>
                    <a:pt x="90" y="643"/>
                  </a:moveTo>
                  <a:cubicBezTo>
                    <a:pt x="203" y="643"/>
                    <a:pt x="203" y="643"/>
                    <a:pt x="203" y="643"/>
                  </a:cubicBezTo>
                  <a:cubicBezTo>
                    <a:pt x="203" y="292"/>
                    <a:pt x="203" y="292"/>
                    <a:pt x="203" y="292"/>
                  </a:cubicBezTo>
                  <a:cubicBezTo>
                    <a:pt x="203" y="271"/>
                    <a:pt x="221" y="255"/>
                    <a:pt x="243" y="255"/>
                  </a:cubicBezTo>
                  <a:cubicBezTo>
                    <a:pt x="872" y="255"/>
                    <a:pt x="872" y="255"/>
                    <a:pt x="872" y="255"/>
                  </a:cubicBezTo>
                  <a:cubicBezTo>
                    <a:pt x="894" y="255"/>
                    <a:pt x="911" y="271"/>
                    <a:pt x="911" y="292"/>
                  </a:cubicBezTo>
                  <a:cubicBezTo>
                    <a:pt x="911" y="643"/>
                    <a:pt x="911" y="643"/>
                    <a:pt x="911" y="643"/>
                  </a:cubicBezTo>
                  <a:cubicBezTo>
                    <a:pt x="1024" y="643"/>
                    <a:pt x="1024" y="643"/>
                    <a:pt x="1024" y="643"/>
                  </a:cubicBezTo>
                  <a:cubicBezTo>
                    <a:pt x="1083" y="616"/>
                    <a:pt x="1115" y="544"/>
                    <a:pt x="1095" y="476"/>
                  </a:cubicBezTo>
                  <a:cubicBezTo>
                    <a:pt x="1060" y="356"/>
                    <a:pt x="1060" y="356"/>
                    <a:pt x="1060" y="356"/>
                  </a:cubicBezTo>
                  <a:cubicBezTo>
                    <a:pt x="1020" y="218"/>
                    <a:pt x="1020" y="218"/>
                    <a:pt x="1020" y="218"/>
                  </a:cubicBezTo>
                  <a:cubicBezTo>
                    <a:pt x="985" y="98"/>
                    <a:pt x="985" y="98"/>
                    <a:pt x="985" y="98"/>
                  </a:cubicBezTo>
                  <a:cubicBezTo>
                    <a:pt x="968" y="38"/>
                    <a:pt x="916" y="0"/>
                    <a:pt x="860" y="2"/>
                  </a:cubicBezTo>
                  <a:cubicBezTo>
                    <a:pt x="726" y="2"/>
                    <a:pt x="726" y="2"/>
                    <a:pt x="726" y="2"/>
                  </a:cubicBezTo>
                  <a:cubicBezTo>
                    <a:pt x="641" y="146"/>
                    <a:pt x="641" y="146"/>
                    <a:pt x="641" y="146"/>
                  </a:cubicBezTo>
                  <a:cubicBezTo>
                    <a:pt x="556" y="2"/>
                    <a:pt x="556" y="2"/>
                    <a:pt x="556" y="2"/>
                  </a:cubicBezTo>
                  <a:cubicBezTo>
                    <a:pt x="556" y="2"/>
                    <a:pt x="556" y="2"/>
                    <a:pt x="556" y="2"/>
                  </a:cubicBezTo>
                  <a:cubicBezTo>
                    <a:pt x="471" y="146"/>
                    <a:pt x="471" y="146"/>
                    <a:pt x="471" y="146"/>
                  </a:cubicBezTo>
                  <a:cubicBezTo>
                    <a:pt x="386" y="2"/>
                    <a:pt x="386" y="2"/>
                    <a:pt x="386" y="2"/>
                  </a:cubicBezTo>
                  <a:cubicBezTo>
                    <a:pt x="254" y="2"/>
                    <a:pt x="254" y="2"/>
                    <a:pt x="254" y="2"/>
                  </a:cubicBezTo>
                  <a:cubicBezTo>
                    <a:pt x="199" y="0"/>
                    <a:pt x="147" y="38"/>
                    <a:pt x="129" y="98"/>
                  </a:cubicBezTo>
                  <a:cubicBezTo>
                    <a:pt x="94" y="218"/>
                    <a:pt x="94" y="218"/>
                    <a:pt x="94" y="218"/>
                  </a:cubicBezTo>
                  <a:cubicBezTo>
                    <a:pt x="54" y="356"/>
                    <a:pt x="54" y="356"/>
                    <a:pt x="54" y="356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0" y="544"/>
                    <a:pt x="31" y="616"/>
                    <a:pt x="90" y="6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49" tIns="34274" rIns="68549" bIns="34274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IE" sz="1100">
                <a:solidFill>
                  <a:srgbClr val="646464"/>
                </a:solidFill>
                <a:latin typeface="Arial" panose="020B0604020202020204"/>
              </a:endParaRPr>
            </a:p>
          </p:txBody>
        </p:sp>
        <p:sp>
          <p:nvSpPr>
            <p:cNvPr id="40" name="Oval 168"/>
            <p:cNvSpPr>
              <a:spLocks noChangeArrowheads="1"/>
            </p:cNvSpPr>
            <p:nvPr/>
          </p:nvSpPr>
          <p:spPr bwMode="auto">
            <a:xfrm>
              <a:off x="7273346" y="2405158"/>
              <a:ext cx="134770" cy="1347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49" tIns="34274" rIns="68549" bIns="34274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IE" sz="1100">
                <a:solidFill>
                  <a:srgbClr val="646464"/>
                </a:solidFill>
                <a:latin typeface="Arial" panose="020B0604020202020204"/>
              </a:endParaRPr>
            </a:p>
          </p:txBody>
        </p:sp>
        <p:sp>
          <p:nvSpPr>
            <p:cNvPr id="41" name="Freeform 169"/>
            <p:cNvSpPr>
              <a:spLocks/>
            </p:cNvSpPr>
            <p:nvPr/>
          </p:nvSpPr>
          <p:spPr bwMode="auto">
            <a:xfrm>
              <a:off x="7241962" y="2630389"/>
              <a:ext cx="195692" cy="107077"/>
            </a:xfrm>
            <a:custGeom>
              <a:avLst/>
              <a:gdLst>
                <a:gd name="T0" fmla="*/ 9 w 647"/>
                <a:gd name="T1" fmla="*/ 0 h 358"/>
                <a:gd name="T2" fmla="*/ 0 w 647"/>
                <a:gd name="T3" fmla="*/ 7 h 358"/>
                <a:gd name="T4" fmla="*/ 0 w 647"/>
                <a:gd name="T5" fmla="*/ 358 h 358"/>
                <a:gd name="T6" fmla="*/ 647 w 647"/>
                <a:gd name="T7" fmla="*/ 358 h 358"/>
                <a:gd name="T8" fmla="*/ 647 w 647"/>
                <a:gd name="T9" fmla="*/ 7 h 358"/>
                <a:gd name="T10" fmla="*/ 638 w 647"/>
                <a:gd name="T11" fmla="*/ 0 h 358"/>
                <a:gd name="T12" fmla="*/ 9 w 647"/>
                <a:gd name="T13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7" h="358">
                  <a:moveTo>
                    <a:pt x="9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647" y="358"/>
                    <a:pt x="647" y="358"/>
                    <a:pt x="647" y="358"/>
                  </a:cubicBezTo>
                  <a:cubicBezTo>
                    <a:pt x="647" y="7"/>
                    <a:pt x="647" y="7"/>
                    <a:pt x="647" y="7"/>
                  </a:cubicBezTo>
                  <a:cubicBezTo>
                    <a:pt x="647" y="3"/>
                    <a:pt x="643" y="0"/>
                    <a:pt x="638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49" tIns="34274" rIns="68549" bIns="34274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IE" sz="1100">
                <a:solidFill>
                  <a:srgbClr val="646464"/>
                </a:solidFill>
                <a:latin typeface="Arial" panose="020B0604020202020204"/>
              </a:endParaRPr>
            </a:p>
          </p:txBody>
        </p:sp>
        <p:sp>
          <p:nvSpPr>
            <p:cNvPr id="42" name="Rectangle 170"/>
            <p:cNvSpPr>
              <a:spLocks noChangeArrowheads="1"/>
            </p:cNvSpPr>
            <p:nvPr/>
          </p:nvSpPr>
          <p:spPr bwMode="auto">
            <a:xfrm>
              <a:off x="7109039" y="2752235"/>
              <a:ext cx="461538" cy="332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49" tIns="34274" rIns="68549" bIns="34274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IE" sz="1100">
                <a:solidFill>
                  <a:srgbClr val="646464"/>
                </a:solidFill>
                <a:latin typeface="Arial" panose="020B0604020202020204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939906" y="4434520"/>
            <a:ext cx="3134620" cy="726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r>
              <a:rPr lang="fr-FR" sz="1100" b="1" dirty="0">
                <a:solidFill>
                  <a:srgbClr val="1C3871"/>
                </a:solidFill>
              </a:rPr>
              <a:t>La formation des agents d’accueil </a:t>
            </a:r>
            <a:r>
              <a:rPr lang="fr-FR" sz="1100" dirty="0">
                <a:solidFill>
                  <a:srgbClr val="414143"/>
                </a:solidFill>
              </a:rPr>
              <a:t>a été un </a:t>
            </a:r>
            <a:r>
              <a:rPr lang="fr-FR" sz="1100" b="1" dirty="0">
                <a:solidFill>
                  <a:srgbClr val="1C3871"/>
                </a:solidFill>
              </a:rPr>
              <a:t>enjeu essentiel</a:t>
            </a:r>
            <a:r>
              <a:rPr lang="fr-FR" sz="1100" dirty="0">
                <a:solidFill>
                  <a:srgbClr val="414143"/>
                </a:solidFill>
              </a:rPr>
              <a:t>, qu’il s’agisse de la connaissance du service lui-même ou de la façon de le proposer à l’assuré</a:t>
            </a:r>
          </a:p>
        </p:txBody>
      </p:sp>
    </p:spTree>
    <p:extLst>
      <p:ext uri="{BB962C8B-B14F-4D97-AF65-F5344CB8AC3E}">
        <p14:creationId xmlns:p14="http://schemas.microsoft.com/office/powerpoint/2010/main" val="44859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104287" tIns="52144" rIns="104287" bIns="52144" numCol="1" anchor="t" anchorCtr="0" compatLnSpc="1">
        <a:prstTxWarp prst="textNoShape">
          <a:avLst/>
        </a:prstTxWarp>
      </a:bodyPr>
      <a:lstStyle>
        <a:defPPr marL="0" marR="0" indent="0" algn="ctr" defTabSz="1042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400" b="0" i="0" u="none" strike="noStrike" cap="none" normalizeH="0" baseline="0" smtClean="0">
            <a:ln>
              <a:noFill/>
            </a:ln>
            <a:solidFill>
              <a:srgbClr val="0C419A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104287" tIns="52144" rIns="104287" bIns="52144" numCol="1" anchor="t" anchorCtr="0" compatLnSpc="1">
        <a:prstTxWarp prst="textNoShape">
          <a:avLst/>
        </a:prstTxWarp>
      </a:bodyPr>
      <a:lstStyle>
        <a:defPPr marL="0" marR="0" indent="0" algn="ctr" defTabSz="1042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400" b="0" i="0" u="none" strike="noStrike" cap="none" normalizeH="0" baseline="0" smtClean="0">
            <a:ln>
              <a:noFill/>
            </a:ln>
            <a:solidFill>
              <a:srgbClr val="0C419A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104287" tIns="52144" rIns="104287" bIns="52144" numCol="1" anchor="t" anchorCtr="0" compatLnSpc="1">
        <a:prstTxWarp prst="textNoShape">
          <a:avLst/>
        </a:prstTxWarp>
      </a:bodyPr>
      <a:lstStyle>
        <a:defPPr marL="0" marR="0" indent="0" algn="ctr" defTabSz="1042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400" b="0" i="0" u="none" strike="noStrike" cap="none" normalizeH="0" baseline="0" smtClean="0">
            <a:ln>
              <a:noFill/>
            </a:ln>
            <a:solidFill>
              <a:srgbClr val="0C419A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104287" tIns="52144" rIns="104287" bIns="52144" numCol="1" anchor="t" anchorCtr="0" compatLnSpc="1">
        <a:prstTxWarp prst="textNoShape">
          <a:avLst/>
        </a:prstTxWarp>
      </a:bodyPr>
      <a:lstStyle>
        <a:defPPr marL="0" marR="0" indent="0" algn="ctr" defTabSz="1042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400" b="0" i="0" u="none" strike="noStrike" cap="none" normalizeH="0" baseline="0" smtClean="0">
            <a:ln>
              <a:noFill/>
            </a:ln>
            <a:solidFill>
              <a:srgbClr val="0C419A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Modele_Diapo">
  <a:themeElements>
    <a:clrScheme name="Modele_Diap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e_Diap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e_Diap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Diap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Diap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Diap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Diap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Diap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Diap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Diap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Diap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Diap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Diap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Diap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104287" tIns="52144" rIns="104287" bIns="52144" numCol="1" anchor="t" anchorCtr="0" compatLnSpc="1">
        <a:prstTxWarp prst="textNoShape">
          <a:avLst/>
        </a:prstTxWarp>
      </a:bodyPr>
      <a:lstStyle>
        <a:defPPr marL="0" marR="0" indent="0" algn="ctr" defTabSz="1042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400" b="0" i="0" u="none" strike="noStrike" cap="none" normalizeH="0" baseline="0" smtClean="0">
            <a:ln>
              <a:noFill/>
            </a:ln>
            <a:solidFill>
              <a:srgbClr val="0C419A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104287" tIns="52144" rIns="104287" bIns="52144" numCol="1" anchor="t" anchorCtr="0" compatLnSpc="1">
        <a:prstTxWarp prst="textNoShape">
          <a:avLst/>
        </a:prstTxWarp>
      </a:bodyPr>
      <a:lstStyle>
        <a:defPPr marL="0" marR="0" indent="0" algn="ctr" defTabSz="1042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400" b="0" i="0" u="none" strike="noStrike" cap="none" normalizeH="0" baseline="0" smtClean="0">
            <a:ln>
              <a:noFill/>
            </a:ln>
            <a:solidFill>
              <a:srgbClr val="0C419A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8426</TotalTime>
  <Words>1350</Words>
  <Application>Microsoft Office PowerPoint</Application>
  <PresentationFormat>Affichage à l'écran (4:3)</PresentationFormat>
  <Paragraphs>162</Paragraphs>
  <Slides>14</Slides>
  <Notes>11</Notes>
  <HiddenSlides>0</HiddenSlides>
  <MMClips>0</MMClips>
  <ScaleCrop>false</ScaleCrop>
  <HeadingPairs>
    <vt:vector size="6" baseType="variant">
      <vt:variant>
        <vt:lpstr>Thème</vt:lpstr>
      </vt:variant>
      <vt:variant>
        <vt:i4>8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3" baseType="lpstr">
      <vt:lpstr>Thème Office</vt:lpstr>
      <vt:lpstr>Conception personnalisée</vt:lpstr>
      <vt:lpstr>Thème3</vt:lpstr>
      <vt:lpstr>1_Conception personnalisée</vt:lpstr>
      <vt:lpstr>4_Nouvelle présentation</vt:lpstr>
      <vt:lpstr>5_Nouvelle présentation</vt:lpstr>
      <vt:lpstr>6_Modele_Diapo</vt:lpstr>
      <vt:lpstr>6_Nouvelle présentation</vt:lpstr>
      <vt:lpstr>think-cell Slide</vt:lpstr>
      <vt:lpstr>Présentation PowerPoint</vt:lpstr>
      <vt:lpstr>Présentation PowerPoint</vt:lpstr>
      <vt:lpstr>La comitologie du déploiement au sein de l’Assurance Maladie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Etat des lieux à mars 2018 </vt:lpstr>
      <vt:lpstr>Vos besoins/questions</vt:lpstr>
      <vt:lpstr>Annexe : liste des référents MSS/DMP CPAM</vt:lpstr>
    </vt:vector>
  </TitlesOfParts>
  <Company>CNAMTS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CODIR DCGDR ACAL</dc:title>
  <dc:creator>DORON-02447</dc:creator>
  <cp:lastModifiedBy>DUBOIS-06844</cp:lastModifiedBy>
  <cp:revision>800</cp:revision>
  <cp:lastPrinted>2017-11-29T16:45:03Z</cp:lastPrinted>
  <dcterms:created xsi:type="dcterms:W3CDTF">2016-05-10T10:33:57Z</dcterms:created>
  <dcterms:modified xsi:type="dcterms:W3CDTF">2018-04-20T08:37:11Z</dcterms:modified>
</cp:coreProperties>
</file>